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328" r:id="rId3"/>
    <p:sldId id="347" r:id="rId4"/>
    <p:sldId id="329" r:id="rId5"/>
    <p:sldId id="330" r:id="rId6"/>
    <p:sldId id="331" r:id="rId7"/>
    <p:sldId id="332" r:id="rId8"/>
    <p:sldId id="333" r:id="rId9"/>
    <p:sldId id="334" r:id="rId10"/>
    <p:sldId id="261" r:id="rId11"/>
    <p:sldId id="262" r:id="rId12"/>
    <p:sldId id="282" r:id="rId13"/>
    <p:sldId id="346" r:id="rId14"/>
    <p:sldId id="285" r:id="rId15"/>
    <p:sldId id="283" r:id="rId16"/>
    <p:sldId id="265" r:id="rId17"/>
    <p:sldId id="335" r:id="rId18"/>
    <p:sldId id="288" r:id="rId19"/>
    <p:sldId id="296" r:id="rId20"/>
    <p:sldId id="297" r:id="rId21"/>
    <p:sldId id="298" r:id="rId22"/>
    <p:sldId id="300" r:id="rId23"/>
    <p:sldId id="299" r:id="rId24"/>
    <p:sldId id="302" r:id="rId25"/>
    <p:sldId id="303" r:id="rId26"/>
    <p:sldId id="301" r:id="rId27"/>
    <p:sldId id="258" r:id="rId28"/>
    <p:sldId id="292" r:id="rId29"/>
    <p:sldId id="263" r:id="rId30"/>
    <p:sldId id="276" r:id="rId31"/>
    <p:sldId id="264" r:id="rId32"/>
    <p:sldId id="284" r:id="rId33"/>
    <p:sldId id="266" r:id="rId34"/>
    <p:sldId id="337" r:id="rId35"/>
    <p:sldId id="338" r:id="rId36"/>
    <p:sldId id="339" r:id="rId37"/>
    <p:sldId id="336" r:id="rId38"/>
    <p:sldId id="341" r:id="rId39"/>
    <p:sldId id="342" r:id="rId40"/>
    <p:sldId id="343" r:id="rId41"/>
    <p:sldId id="344" r:id="rId42"/>
    <p:sldId id="345" r:id="rId43"/>
    <p:sldId id="275" r:id="rId44"/>
    <p:sldId id="294" r:id="rId4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391C8"/>
    <a:srgbClr val="99CC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39" autoAdjust="0"/>
    <p:restoredTop sz="94660"/>
  </p:normalViewPr>
  <p:slideViewPr>
    <p:cSldViewPr snapToGrid="0">
      <p:cViewPr varScale="1">
        <p:scale>
          <a:sx n="44" d="100"/>
          <a:sy n="44" d="100"/>
        </p:scale>
        <p:origin x="-568" y="-112"/>
      </p:cViewPr>
      <p:guideLst>
        <p:guide orient="horz" pos="2160"/>
        <p:guide pos="3840"/>
      </p:guideLst>
    </p:cSldViewPr>
  </p:slideViewPr>
  <p:notesTextViewPr>
    <p:cViewPr>
      <p:scale>
        <a:sx n="1" d="1"/>
        <a:sy n="1" d="1"/>
      </p:scale>
      <p:origin x="0" y="0"/>
    </p:cViewPr>
  </p:notesTextViewPr>
  <p:sorterViewPr>
    <p:cViewPr>
      <p:scale>
        <a:sx n="66" d="100"/>
        <a:sy n="66" d="100"/>
      </p:scale>
      <p:origin x="0" y="8960"/>
    </p:cViewPr>
  </p:sorterViewPr>
  <p:gridSpacing cx="76200" cy="76200"/>
</p:viewPr>
</file>

<file path=ppt/_rels/presentation.xml.rels><?xml version="1.0" encoding="UTF-8" standalone="yes"?>
<Relationships xmlns="http://schemas.openxmlformats.org/package/2006/relationships"><Relationship Id="rId46" Type="http://schemas.openxmlformats.org/officeDocument/2006/relationships/printerSettings" Target="printerSettings/printerSettings1.bin"/><Relationship Id="rId47" Type="http://schemas.openxmlformats.org/officeDocument/2006/relationships/presProps" Target="presProps.xml"/><Relationship Id="rId48" Type="http://schemas.openxmlformats.org/officeDocument/2006/relationships/viewProps" Target="viewProps.xml"/><Relationship Id="rId49" Type="http://schemas.openxmlformats.org/officeDocument/2006/relationships/theme" Target="theme/theme1.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50"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slide" Target="slides/slide29.xml"/><Relationship Id="rId31" Type="http://schemas.openxmlformats.org/officeDocument/2006/relationships/slide" Target="slides/slide30.xml"/><Relationship Id="rId32" Type="http://schemas.openxmlformats.org/officeDocument/2006/relationships/slide" Target="slides/slide31.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slide" Target="slides/slide32.xml"/><Relationship Id="rId34" Type="http://schemas.openxmlformats.org/officeDocument/2006/relationships/slide" Target="slides/slide33.xml"/><Relationship Id="rId35" Type="http://schemas.openxmlformats.org/officeDocument/2006/relationships/slide" Target="slides/slide34.xml"/><Relationship Id="rId36" Type="http://schemas.openxmlformats.org/officeDocument/2006/relationships/slide" Target="slides/slide35.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37" Type="http://schemas.openxmlformats.org/officeDocument/2006/relationships/slide" Target="slides/slide36.xml"/><Relationship Id="rId38" Type="http://schemas.openxmlformats.org/officeDocument/2006/relationships/slide" Target="slides/slide37.xml"/><Relationship Id="rId39" Type="http://schemas.openxmlformats.org/officeDocument/2006/relationships/slide" Target="slides/slide38.xml"/><Relationship Id="rId40" Type="http://schemas.openxmlformats.org/officeDocument/2006/relationships/slide" Target="slides/slide39.xml"/><Relationship Id="rId41" Type="http://schemas.openxmlformats.org/officeDocument/2006/relationships/slide" Target="slides/slide40.xml"/><Relationship Id="rId42" Type="http://schemas.openxmlformats.org/officeDocument/2006/relationships/slide" Target="slides/slide41.xml"/><Relationship Id="rId43" Type="http://schemas.openxmlformats.org/officeDocument/2006/relationships/slide" Target="slides/slide42.xml"/><Relationship Id="rId44" Type="http://schemas.openxmlformats.org/officeDocument/2006/relationships/slide" Target="slides/slide43.xml"/><Relationship Id="rId45" Type="http://schemas.openxmlformats.org/officeDocument/2006/relationships/slide" Target="slides/slide44.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1674325-744C-45F4-B1CC-CF7C0D7AE4A2}" type="datetimeFigureOut">
              <a:rPr lang="en-US" smtClean="0"/>
              <a:t>2/28/16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0F5480-34FB-4E0E-83B2-349AA28E90BA}" type="slidenum">
              <a:rPr lang="en-US" smtClean="0"/>
              <a:t>‹#›</a:t>
            </a:fld>
            <a:endParaRPr lang="en-US"/>
          </a:p>
        </p:txBody>
      </p:sp>
    </p:spTree>
    <p:extLst>
      <p:ext uri="{BB962C8B-B14F-4D97-AF65-F5344CB8AC3E}">
        <p14:creationId xmlns:p14="http://schemas.microsoft.com/office/powerpoint/2010/main" val="3811691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1674325-744C-45F4-B1CC-CF7C0D7AE4A2}" type="datetimeFigureOut">
              <a:rPr lang="en-US" smtClean="0"/>
              <a:t>2/28/16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0F5480-34FB-4E0E-83B2-349AA28E90BA}" type="slidenum">
              <a:rPr lang="en-US" smtClean="0"/>
              <a:t>‹#›</a:t>
            </a:fld>
            <a:endParaRPr lang="en-US"/>
          </a:p>
        </p:txBody>
      </p:sp>
    </p:spTree>
    <p:extLst>
      <p:ext uri="{BB962C8B-B14F-4D97-AF65-F5344CB8AC3E}">
        <p14:creationId xmlns:p14="http://schemas.microsoft.com/office/powerpoint/2010/main" val="14887221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1674325-744C-45F4-B1CC-CF7C0D7AE4A2}" type="datetimeFigureOut">
              <a:rPr lang="en-US" smtClean="0"/>
              <a:t>2/28/16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0F5480-34FB-4E0E-83B2-349AA28E90BA}" type="slidenum">
              <a:rPr lang="en-US" smtClean="0"/>
              <a:t>‹#›</a:t>
            </a:fld>
            <a:endParaRPr lang="en-US"/>
          </a:p>
        </p:txBody>
      </p:sp>
    </p:spTree>
    <p:extLst>
      <p:ext uri="{BB962C8B-B14F-4D97-AF65-F5344CB8AC3E}">
        <p14:creationId xmlns:p14="http://schemas.microsoft.com/office/powerpoint/2010/main" val="241957677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1674325-744C-45F4-B1CC-CF7C0D7AE4A2}" type="datetimeFigureOut">
              <a:rPr lang="en-US" smtClean="0"/>
              <a:t>2/28/16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0F5480-34FB-4E0E-83B2-349AA28E90BA}" type="slidenum">
              <a:rPr lang="en-US" smtClean="0"/>
              <a:t>‹#›</a:t>
            </a:fld>
            <a:endParaRPr lang="en-US"/>
          </a:p>
        </p:txBody>
      </p:sp>
    </p:spTree>
    <p:extLst>
      <p:ext uri="{BB962C8B-B14F-4D97-AF65-F5344CB8AC3E}">
        <p14:creationId xmlns:p14="http://schemas.microsoft.com/office/powerpoint/2010/main" val="150055195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1674325-744C-45F4-B1CC-CF7C0D7AE4A2}" type="datetimeFigureOut">
              <a:rPr lang="en-US" smtClean="0"/>
              <a:t>2/28/16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0F5480-34FB-4E0E-83B2-349AA28E90BA}" type="slidenum">
              <a:rPr lang="en-US" smtClean="0"/>
              <a:t>‹#›</a:t>
            </a:fld>
            <a:endParaRPr lang="en-US"/>
          </a:p>
        </p:txBody>
      </p:sp>
    </p:spTree>
    <p:extLst>
      <p:ext uri="{BB962C8B-B14F-4D97-AF65-F5344CB8AC3E}">
        <p14:creationId xmlns:p14="http://schemas.microsoft.com/office/powerpoint/2010/main" val="4627282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1674325-744C-45F4-B1CC-CF7C0D7AE4A2}" type="datetimeFigureOut">
              <a:rPr lang="en-US" smtClean="0"/>
              <a:t>2/28/16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90F5480-34FB-4E0E-83B2-349AA28E90BA}" type="slidenum">
              <a:rPr lang="en-US" smtClean="0"/>
              <a:t>‹#›</a:t>
            </a:fld>
            <a:endParaRPr lang="en-US"/>
          </a:p>
        </p:txBody>
      </p:sp>
    </p:spTree>
    <p:extLst>
      <p:ext uri="{BB962C8B-B14F-4D97-AF65-F5344CB8AC3E}">
        <p14:creationId xmlns:p14="http://schemas.microsoft.com/office/powerpoint/2010/main" val="40731500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1674325-744C-45F4-B1CC-CF7C0D7AE4A2}" type="datetimeFigureOut">
              <a:rPr lang="en-US" smtClean="0"/>
              <a:t>2/28/16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90F5480-34FB-4E0E-83B2-349AA28E90BA}" type="slidenum">
              <a:rPr lang="en-US" smtClean="0"/>
              <a:t>‹#›</a:t>
            </a:fld>
            <a:endParaRPr lang="en-US"/>
          </a:p>
        </p:txBody>
      </p:sp>
    </p:spTree>
    <p:extLst>
      <p:ext uri="{BB962C8B-B14F-4D97-AF65-F5344CB8AC3E}">
        <p14:creationId xmlns:p14="http://schemas.microsoft.com/office/powerpoint/2010/main" val="36970520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1674325-744C-45F4-B1CC-CF7C0D7AE4A2}" type="datetimeFigureOut">
              <a:rPr lang="en-US" smtClean="0"/>
              <a:t>2/28/16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90F5480-34FB-4E0E-83B2-349AA28E90BA}" type="slidenum">
              <a:rPr lang="en-US" smtClean="0"/>
              <a:t>‹#›</a:t>
            </a:fld>
            <a:endParaRPr lang="en-US"/>
          </a:p>
        </p:txBody>
      </p:sp>
    </p:spTree>
    <p:extLst>
      <p:ext uri="{BB962C8B-B14F-4D97-AF65-F5344CB8AC3E}">
        <p14:creationId xmlns:p14="http://schemas.microsoft.com/office/powerpoint/2010/main" val="23904802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1674325-744C-45F4-B1CC-CF7C0D7AE4A2}" type="datetimeFigureOut">
              <a:rPr lang="en-US" smtClean="0"/>
              <a:t>2/28/16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90F5480-34FB-4E0E-83B2-349AA28E90BA}" type="slidenum">
              <a:rPr lang="en-US" smtClean="0"/>
              <a:t>‹#›</a:t>
            </a:fld>
            <a:endParaRPr lang="en-US"/>
          </a:p>
        </p:txBody>
      </p:sp>
    </p:spTree>
    <p:extLst>
      <p:ext uri="{BB962C8B-B14F-4D97-AF65-F5344CB8AC3E}">
        <p14:creationId xmlns:p14="http://schemas.microsoft.com/office/powerpoint/2010/main" val="15032553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674325-744C-45F4-B1CC-CF7C0D7AE4A2}" type="datetimeFigureOut">
              <a:rPr lang="en-US" smtClean="0"/>
              <a:t>2/28/16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90F5480-34FB-4E0E-83B2-349AA28E90BA}" type="slidenum">
              <a:rPr lang="en-US" smtClean="0"/>
              <a:t>‹#›</a:t>
            </a:fld>
            <a:endParaRPr lang="en-US"/>
          </a:p>
        </p:txBody>
      </p:sp>
    </p:spTree>
    <p:extLst>
      <p:ext uri="{BB962C8B-B14F-4D97-AF65-F5344CB8AC3E}">
        <p14:creationId xmlns:p14="http://schemas.microsoft.com/office/powerpoint/2010/main" val="279002942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674325-744C-45F4-B1CC-CF7C0D7AE4A2}" type="datetimeFigureOut">
              <a:rPr lang="en-US" smtClean="0"/>
              <a:t>2/28/16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90F5480-34FB-4E0E-83B2-349AA28E90BA}" type="slidenum">
              <a:rPr lang="en-US" smtClean="0"/>
              <a:t>‹#›</a:t>
            </a:fld>
            <a:endParaRPr lang="en-US"/>
          </a:p>
        </p:txBody>
      </p:sp>
    </p:spTree>
    <p:extLst>
      <p:ext uri="{BB962C8B-B14F-4D97-AF65-F5344CB8AC3E}">
        <p14:creationId xmlns:p14="http://schemas.microsoft.com/office/powerpoint/2010/main" val="485789931"/>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1">
            <a:lumMod val="60000"/>
            <a:lumOff val="4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1674325-744C-45F4-B1CC-CF7C0D7AE4A2}" type="datetimeFigureOut">
              <a:rPr lang="en-US" smtClean="0"/>
              <a:t>2/28/16</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90F5480-34FB-4E0E-83B2-349AA28E90BA}" type="slidenum">
              <a:rPr lang="en-US" smtClean="0"/>
              <a:t>‹#›</a:t>
            </a:fld>
            <a:endParaRPr lang="en-US"/>
          </a:p>
        </p:txBody>
      </p:sp>
    </p:spTree>
    <p:extLst>
      <p:ext uri="{BB962C8B-B14F-4D97-AF65-F5344CB8AC3E}">
        <p14:creationId xmlns:p14="http://schemas.microsoft.com/office/powerpoint/2010/main" val="425228818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hyperlink" Target="mailto:phenler@honeoye.org" TargetMode="External"/><Relationship Id="rId3" Type="http://schemas.openxmlformats.org/officeDocument/2006/relationships/hyperlink" Target="mailto:heidisconnell@gmail.com" TargetMode="Externa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624913" y="467454"/>
            <a:ext cx="9144000" cy="3512699"/>
          </a:xfrm>
        </p:spPr>
        <p:txBody>
          <a:bodyPr>
            <a:normAutofit/>
          </a:bodyPr>
          <a:lstStyle/>
          <a:p>
            <a:r>
              <a:rPr lang="en-US" sz="9600" dirty="0">
                <a:latin typeface="Curlz MT"/>
                <a:cs typeface="Curlz MT"/>
              </a:rPr>
              <a:t>Get them Involved, Get them Engaged!</a:t>
            </a:r>
          </a:p>
        </p:txBody>
      </p:sp>
      <p:sp>
        <p:nvSpPr>
          <p:cNvPr id="3" name="TextBox 2"/>
          <p:cNvSpPr txBox="1"/>
          <p:nvPr/>
        </p:nvSpPr>
        <p:spPr>
          <a:xfrm>
            <a:off x="2137718" y="4300152"/>
            <a:ext cx="8118389" cy="2585323"/>
          </a:xfrm>
          <a:prstGeom prst="rect">
            <a:avLst/>
          </a:prstGeom>
          <a:noFill/>
        </p:spPr>
        <p:txBody>
          <a:bodyPr wrap="square" rtlCol="0">
            <a:spAutoFit/>
          </a:bodyPr>
          <a:lstStyle/>
          <a:p>
            <a:pPr algn="ctr"/>
            <a:r>
              <a:rPr lang="en-US" dirty="0" smtClean="0">
                <a:latin typeface="Comic Sans MS" panose="030F0702030302020204" pitchFamily="66" charset="0"/>
              </a:rPr>
              <a:t>NYSAFLT Conference March 2016</a:t>
            </a:r>
          </a:p>
          <a:p>
            <a:pPr algn="ctr"/>
            <a:r>
              <a:rPr lang="en-US" dirty="0" smtClean="0">
                <a:latin typeface="Comic Sans MS" panose="030F0702030302020204" pitchFamily="66" charset="0"/>
              </a:rPr>
              <a:t>Presented by :</a:t>
            </a:r>
          </a:p>
          <a:p>
            <a:pPr algn="ctr"/>
            <a:r>
              <a:rPr lang="en-US" dirty="0" smtClean="0">
                <a:latin typeface="Comic Sans MS" panose="030F0702030302020204" pitchFamily="66" charset="0"/>
              </a:rPr>
              <a:t>Penny Hensler and Heidi Connell</a:t>
            </a:r>
          </a:p>
          <a:p>
            <a:pPr algn="ctr"/>
            <a:endParaRPr lang="en-US" dirty="0" smtClean="0">
              <a:solidFill>
                <a:schemeClr val="tx1">
                  <a:lumMod val="95000"/>
                  <a:lumOff val="5000"/>
                </a:schemeClr>
              </a:solidFill>
              <a:latin typeface="Comic Sans MS" panose="030F0702030302020204" pitchFamily="66" charset="0"/>
            </a:endParaRPr>
          </a:p>
          <a:p>
            <a:pPr algn="ctr"/>
            <a:r>
              <a:rPr lang="en-US" dirty="0" smtClean="0">
                <a:solidFill>
                  <a:schemeClr val="tx1">
                    <a:lumMod val="95000"/>
                    <a:lumOff val="5000"/>
                  </a:schemeClr>
                </a:solidFill>
                <a:latin typeface="Comic Sans MS" panose="030F0702030302020204" pitchFamily="66" charset="0"/>
                <a:hlinkClick r:id="rId2"/>
              </a:rPr>
              <a:t>phensler@honeoye.org</a:t>
            </a:r>
            <a:r>
              <a:rPr lang="en-US" dirty="0" smtClean="0">
                <a:solidFill>
                  <a:schemeClr val="tx1">
                    <a:lumMod val="95000"/>
                    <a:lumOff val="5000"/>
                  </a:schemeClr>
                </a:solidFill>
                <a:latin typeface="Comic Sans MS" panose="030F0702030302020204" pitchFamily="66" charset="0"/>
              </a:rPr>
              <a:t> </a:t>
            </a:r>
          </a:p>
          <a:p>
            <a:pPr algn="ctr"/>
            <a:r>
              <a:rPr lang="en-US" dirty="0" smtClean="0">
                <a:solidFill>
                  <a:schemeClr val="tx1">
                    <a:lumMod val="95000"/>
                    <a:lumOff val="5000"/>
                  </a:schemeClr>
                </a:solidFill>
                <a:latin typeface="Comic Sans MS" panose="030F0702030302020204" pitchFamily="66" charset="0"/>
                <a:hlinkClick r:id="rId3"/>
              </a:rPr>
              <a:t>heidisconnell@gmail.com</a:t>
            </a:r>
            <a:endParaRPr lang="en-US" dirty="0" smtClean="0">
              <a:solidFill>
                <a:schemeClr val="tx1">
                  <a:lumMod val="95000"/>
                  <a:lumOff val="5000"/>
                </a:schemeClr>
              </a:solidFill>
              <a:latin typeface="Comic Sans MS" panose="030F0702030302020204" pitchFamily="66" charset="0"/>
            </a:endParaRPr>
          </a:p>
          <a:p>
            <a:pPr algn="ctr"/>
            <a:r>
              <a:rPr lang="en-US" dirty="0" smtClean="0">
                <a:solidFill>
                  <a:schemeClr val="tx1">
                    <a:lumMod val="95000"/>
                    <a:lumOff val="5000"/>
                  </a:schemeClr>
                </a:solidFill>
                <a:latin typeface="Comic Sans MS" panose="030F0702030302020204" pitchFamily="66" charset="0"/>
              </a:rPr>
              <a:t> </a:t>
            </a:r>
          </a:p>
          <a:p>
            <a:pPr algn="ctr"/>
            <a:endParaRPr lang="en-US" dirty="0" smtClean="0">
              <a:solidFill>
                <a:schemeClr val="tx1">
                  <a:lumMod val="95000"/>
                  <a:lumOff val="5000"/>
                </a:schemeClr>
              </a:solidFill>
              <a:latin typeface="Comic Sans MS" panose="030F0702030302020204" pitchFamily="66" charset="0"/>
            </a:endParaRPr>
          </a:p>
          <a:p>
            <a:pPr algn="ctr"/>
            <a:endParaRPr lang="en-US" dirty="0">
              <a:latin typeface="Comic Sans MS" panose="030F0702030302020204" pitchFamily="66" charset="0"/>
            </a:endParaRPr>
          </a:p>
        </p:txBody>
      </p:sp>
    </p:spTree>
    <p:extLst>
      <p:ext uri="{BB962C8B-B14F-4D97-AF65-F5344CB8AC3E}">
        <p14:creationId xmlns:p14="http://schemas.microsoft.com/office/powerpoint/2010/main" val="2656622923"/>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u="sng" dirty="0" smtClean="0">
                <a:latin typeface="Comic Sans MS" panose="030F0702030302020204" pitchFamily="66" charset="0"/>
              </a:rPr>
              <a:t>Dice </a:t>
            </a:r>
            <a:r>
              <a:rPr lang="en-US" b="1" u="sng" dirty="0">
                <a:latin typeface="Comic Sans MS" panose="030F0702030302020204" pitchFamily="66" charset="0"/>
              </a:rPr>
              <a:t>game for verb conjugation</a:t>
            </a:r>
            <a:endParaRPr lang="en-US" dirty="0">
              <a:latin typeface="Comic Sans MS" panose="030F0702030302020204" pitchFamily="66" charset="0"/>
            </a:endParaRPr>
          </a:p>
        </p:txBody>
      </p:sp>
      <p:sp>
        <p:nvSpPr>
          <p:cNvPr id="3" name="Content Placeholder 2"/>
          <p:cNvSpPr>
            <a:spLocks noGrp="1"/>
          </p:cNvSpPr>
          <p:nvPr>
            <p:ph idx="1"/>
          </p:nvPr>
        </p:nvSpPr>
        <p:spPr>
          <a:xfrm>
            <a:off x="838200" y="1497724"/>
            <a:ext cx="10515600" cy="5029200"/>
          </a:xfrm>
        </p:spPr>
        <p:txBody>
          <a:bodyPr>
            <a:normAutofit lnSpcReduction="10000"/>
          </a:bodyPr>
          <a:lstStyle/>
          <a:p>
            <a:pPr marL="0" indent="0">
              <a:buNone/>
            </a:pPr>
            <a:r>
              <a:rPr lang="en-US" dirty="0">
                <a:latin typeface="Comic Sans MS" panose="030F0702030302020204" pitchFamily="66" charset="0"/>
              </a:rPr>
              <a:t>1. Use 2 dice (preferably of 2 different colors).</a:t>
            </a:r>
          </a:p>
          <a:p>
            <a:pPr marL="0" indent="0">
              <a:buNone/>
            </a:pPr>
            <a:r>
              <a:rPr lang="en-US" dirty="0">
                <a:latin typeface="Comic Sans MS" panose="030F0702030302020204" pitchFamily="66" charset="0"/>
              </a:rPr>
              <a:t>2. On the board, number from 1 to 6 in two columns, A and B. Under the A column, put a different infinitive by each number. Under B, put different subjects.</a:t>
            </a:r>
            <a:br>
              <a:rPr lang="en-US" dirty="0">
                <a:latin typeface="Comic Sans MS" panose="030F0702030302020204" pitchFamily="66" charset="0"/>
              </a:rPr>
            </a:br>
            <a:r>
              <a:rPr lang="en-US" dirty="0">
                <a:latin typeface="Comic Sans MS" panose="030F0702030302020204" pitchFamily="66" charset="0"/>
              </a:rPr>
              <a:t>3. The first die determines the verb and the second determines the subject.</a:t>
            </a:r>
            <a:br>
              <a:rPr lang="en-US" dirty="0">
                <a:latin typeface="Comic Sans MS" panose="030F0702030302020204" pitchFamily="66" charset="0"/>
              </a:rPr>
            </a:br>
            <a:r>
              <a:rPr lang="en-US" dirty="0">
                <a:latin typeface="Comic Sans MS" panose="030F0702030302020204" pitchFamily="66" charset="0"/>
              </a:rPr>
              <a:t>4. One team rolls the dice. The person who rolled must give the correct verb form.</a:t>
            </a:r>
            <a:br>
              <a:rPr lang="en-US" dirty="0">
                <a:latin typeface="Comic Sans MS" panose="030F0702030302020204" pitchFamily="66" charset="0"/>
              </a:rPr>
            </a:br>
            <a:r>
              <a:rPr lang="en-US" dirty="0">
                <a:latin typeface="Comic Sans MS" panose="030F0702030302020204" pitchFamily="66" charset="0"/>
              </a:rPr>
              <a:t>5. If they say the form correctly they win the total they rolled on the dice. If they don't say the form correctly they lose that amount of points. Doubles get the student another turn, but 3 doubles in a row and they lose all points from their turn.</a:t>
            </a:r>
          </a:p>
          <a:p>
            <a:endParaRPr lang="en-US" dirty="0">
              <a:latin typeface="Comic Sans MS" panose="030F0702030302020204" pitchFamily="66" charset="0"/>
            </a:endParaRPr>
          </a:p>
        </p:txBody>
      </p:sp>
    </p:spTree>
    <p:extLst>
      <p:ext uri="{BB962C8B-B14F-4D97-AF65-F5344CB8AC3E}">
        <p14:creationId xmlns:p14="http://schemas.microsoft.com/office/powerpoint/2010/main" val="3786417828"/>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u="sng" dirty="0">
                <a:latin typeface="Comic Sans MS" panose="030F0702030302020204" pitchFamily="66" charset="0"/>
              </a:rPr>
              <a:t>Dice game for </a:t>
            </a:r>
            <a:r>
              <a:rPr lang="en-US" b="1" u="sng" dirty="0" smtClean="0">
                <a:latin typeface="Comic Sans MS" panose="030F0702030302020204" pitchFamily="66" charset="0"/>
              </a:rPr>
              <a:t>Conjugation</a:t>
            </a:r>
            <a:endParaRPr lang="en-US" dirty="0">
              <a:latin typeface="Comic Sans MS" panose="030F0702030302020204" pitchFamily="66" charset="0"/>
            </a:endParaRPr>
          </a:p>
        </p:txBody>
      </p:sp>
      <p:sp>
        <p:nvSpPr>
          <p:cNvPr id="3" name="Content Placeholder 2"/>
          <p:cNvSpPr>
            <a:spLocks noGrp="1"/>
          </p:cNvSpPr>
          <p:nvPr>
            <p:ph idx="1"/>
          </p:nvPr>
        </p:nvSpPr>
        <p:spPr>
          <a:xfrm>
            <a:off x="126124" y="1418897"/>
            <a:ext cx="11761076" cy="5155324"/>
          </a:xfrm>
        </p:spPr>
        <p:txBody>
          <a:bodyPr>
            <a:noAutofit/>
          </a:bodyPr>
          <a:lstStyle/>
          <a:p>
            <a:pPr marL="0" indent="0">
              <a:buNone/>
            </a:pPr>
            <a:r>
              <a:rPr lang="en-US" sz="2000" dirty="0">
                <a:latin typeface="Comic Sans MS" panose="030F0702030302020204" pitchFamily="66" charset="0"/>
              </a:rPr>
              <a:t>1. Students will be paired in groups of 2.  One student will be a roller and the second student will be the writer.</a:t>
            </a:r>
          </a:p>
          <a:p>
            <a:pPr marL="0" indent="0">
              <a:buNone/>
            </a:pPr>
            <a:r>
              <a:rPr lang="en-US" sz="2000" dirty="0">
                <a:latin typeface="Comic Sans MS" panose="030F0702030302020204" pitchFamily="66" charset="0"/>
              </a:rPr>
              <a:t>2. Each student pair will receive one die and one game board.</a:t>
            </a:r>
          </a:p>
          <a:p>
            <a:pPr marL="0" indent="0">
              <a:buNone/>
            </a:pPr>
            <a:r>
              <a:rPr lang="en-US" sz="2000" dirty="0">
                <a:latin typeface="Comic Sans MS" panose="030F0702030302020204" pitchFamily="66" charset="0"/>
              </a:rPr>
              <a:t>3.  The game board will be a grid of verbs.  These can be current unit verbs or review verbs.  To make the board more difficult, place irregular verbs within the grid.</a:t>
            </a:r>
          </a:p>
          <a:p>
            <a:pPr marL="0" indent="0">
              <a:buNone/>
            </a:pPr>
            <a:r>
              <a:rPr lang="en-US" sz="2000" dirty="0">
                <a:latin typeface="Comic Sans MS" panose="030F0702030302020204" pitchFamily="66" charset="0"/>
              </a:rPr>
              <a:t>4. When the teacher signals to begin, the roller will roll the die directly on to the game board.</a:t>
            </a:r>
          </a:p>
          <a:p>
            <a:pPr marL="0" indent="0">
              <a:buNone/>
            </a:pPr>
            <a:r>
              <a:rPr lang="en-US" sz="2000" dirty="0">
                <a:latin typeface="Comic Sans MS" panose="030F0702030302020204" pitchFamily="66" charset="0"/>
              </a:rPr>
              <a:t>5.  The students will conjugate the verb where the die lands on the game board.  </a:t>
            </a:r>
          </a:p>
          <a:p>
            <a:pPr marL="0" indent="0">
              <a:buNone/>
            </a:pPr>
            <a:r>
              <a:rPr lang="en-US" sz="2000" dirty="0">
                <a:latin typeface="Comic Sans MS" panose="030F0702030302020204" pitchFamily="66" charset="0"/>
              </a:rPr>
              <a:t>6.  Verb will be conjugated based on the following rolls:</a:t>
            </a:r>
          </a:p>
          <a:p>
            <a:pPr marL="0" indent="0">
              <a:buNone/>
            </a:pPr>
            <a:r>
              <a:rPr lang="en-US" sz="2000" dirty="0">
                <a:latin typeface="Comic Sans MS" panose="030F0702030302020204" pitchFamily="66" charset="0"/>
              </a:rPr>
              <a:t>	</a:t>
            </a:r>
            <a:r>
              <a:rPr lang="fr-FR" sz="2000" dirty="0" smtClean="0">
                <a:latin typeface="Comic Sans MS" panose="030F0702030302020204" pitchFamily="66" charset="0"/>
              </a:rPr>
              <a:t>1—Je			4-- Nous</a:t>
            </a:r>
            <a:endParaRPr lang="en-US" sz="2000" dirty="0">
              <a:latin typeface="Comic Sans MS" panose="030F0702030302020204" pitchFamily="66" charset="0"/>
            </a:endParaRPr>
          </a:p>
          <a:p>
            <a:pPr marL="0" indent="0">
              <a:buNone/>
            </a:pPr>
            <a:r>
              <a:rPr lang="fr-FR" sz="2000" dirty="0">
                <a:latin typeface="Comic Sans MS" panose="030F0702030302020204" pitchFamily="66" charset="0"/>
              </a:rPr>
              <a:t>	</a:t>
            </a:r>
            <a:r>
              <a:rPr lang="fr-FR" sz="2000" dirty="0" smtClean="0">
                <a:latin typeface="Comic Sans MS" panose="030F0702030302020204" pitchFamily="66" charset="0"/>
              </a:rPr>
              <a:t>2—Tu			5--Vous </a:t>
            </a:r>
            <a:endParaRPr lang="en-US" sz="2000" dirty="0">
              <a:latin typeface="Comic Sans MS" panose="030F0702030302020204" pitchFamily="66" charset="0"/>
            </a:endParaRPr>
          </a:p>
          <a:p>
            <a:pPr marL="0" indent="0">
              <a:buNone/>
            </a:pPr>
            <a:r>
              <a:rPr lang="fr-FR" sz="2000" dirty="0">
                <a:latin typeface="Comic Sans MS" panose="030F0702030302020204" pitchFamily="66" charset="0"/>
              </a:rPr>
              <a:t>	</a:t>
            </a:r>
            <a:r>
              <a:rPr lang="fr-FR" sz="2000" dirty="0" smtClean="0">
                <a:latin typeface="Comic Sans MS" panose="030F0702030302020204" pitchFamily="66" charset="0"/>
              </a:rPr>
              <a:t>3—Il			6--Ils</a:t>
            </a:r>
            <a:r>
              <a:rPr lang="fr-FR" sz="2000" dirty="0">
                <a:latin typeface="Comic Sans MS" panose="030F0702030302020204" pitchFamily="66" charset="0"/>
              </a:rPr>
              <a:t> </a:t>
            </a:r>
            <a:endParaRPr lang="en-US" sz="2000" dirty="0">
              <a:latin typeface="Comic Sans MS" panose="030F0702030302020204" pitchFamily="66" charset="0"/>
            </a:endParaRPr>
          </a:p>
          <a:p>
            <a:pPr marL="0" indent="0">
              <a:buNone/>
            </a:pPr>
            <a:r>
              <a:rPr lang="en-US" sz="2000" dirty="0">
                <a:latin typeface="Comic Sans MS" panose="030F0702030302020204" pitchFamily="66" charset="0"/>
              </a:rPr>
              <a:t>7.  The writer will write the conjugation (subject pronoun and verb) on a separate piece of paper.  </a:t>
            </a:r>
          </a:p>
          <a:p>
            <a:pPr marL="0" indent="0">
              <a:buNone/>
            </a:pPr>
            <a:r>
              <a:rPr lang="en-US" sz="2000" dirty="0">
                <a:latin typeface="Comic Sans MS" panose="030F0702030302020204" pitchFamily="66" charset="0"/>
              </a:rPr>
              <a:t>8. The teacher will time the conjugation, allowing only 5 minutes for conjugating.  The teams will hand in their conjugations—the team with the most correct conjugations wins</a:t>
            </a:r>
            <a:r>
              <a:rPr lang="en-US" sz="2000" dirty="0" smtClean="0">
                <a:latin typeface="Comic Sans MS" panose="030F0702030302020204" pitchFamily="66" charset="0"/>
              </a:rPr>
              <a:t>.</a:t>
            </a:r>
            <a:endParaRPr lang="en-US" sz="2000" dirty="0">
              <a:latin typeface="Comic Sans MS" panose="030F0702030302020204" pitchFamily="66" charset="0"/>
            </a:endParaRPr>
          </a:p>
        </p:txBody>
      </p:sp>
    </p:spTree>
    <p:extLst>
      <p:ext uri="{BB962C8B-B14F-4D97-AF65-F5344CB8AC3E}">
        <p14:creationId xmlns:p14="http://schemas.microsoft.com/office/powerpoint/2010/main" val="723210752"/>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u="sng" dirty="0" smtClean="0">
                <a:latin typeface="Comic Sans MS" panose="030F0702030302020204" pitchFamily="66" charset="0"/>
              </a:rPr>
              <a:t>Quiz Quiz Trade</a:t>
            </a:r>
            <a:endParaRPr lang="en-US" dirty="0">
              <a:latin typeface="Comic Sans MS" panose="030F0702030302020204" pitchFamily="66" charset="0"/>
            </a:endParaRPr>
          </a:p>
        </p:txBody>
      </p:sp>
      <p:sp>
        <p:nvSpPr>
          <p:cNvPr id="3" name="Content Placeholder 2"/>
          <p:cNvSpPr>
            <a:spLocks noGrp="1"/>
          </p:cNvSpPr>
          <p:nvPr>
            <p:ph idx="1"/>
          </p:nvPr>
        </p:nvSpPr>
        <p:spPr>
          <a:xfrm>
            <a:off x="432486" y="1825625"/>
            <a:ext cx="11318790" cy="4624602"/>
          </a:xfrm>
        </p:spPr>
        <p:txBody>
          <a:bodyPr>
            <a:normAutofit/>
          </a:bodyPr>
          <a:lstStyle/>
          <a:p>
            <a:pPr marL="0" indent="0">
              <a:buNone/>
            </a:pPr>
            <a:r>
              <a:rPr lang="en-US" dirty="0" smtClean="0"/>
              <a:t>Teacher </a:t>
            </a:r>
            <a:r>
              <a:rPr lang="en-US" dirty="0"/>
              <a:t>generates papers that contain questions/words or verbs to be answered/translated on one side and just the question/word or verb on the other </a:t>
            </a:r>
            <a:r>
              <a:rPr lang="en-US" dirty="0" smtClean="0"/>
              <a:t>side</a:t>
            </a:r>
            <a:endParaRPr lang="en-US" dirty="0"/>
          </a:p>
          <a:p>
            <a:pPr marL="0" indent="0">
              <a:buNone/>
            </a:pPr>
            <a:r>
              <a:rPr lang="en-US" dirty="0" smtClean="0"/>
              <a:t>Students </a:t>
            </a:r>
            <a:r>
              <a:rPr lang="en-US" dirty="0"/>
              <a:t>are given a paper.  They are then instructed to circulate around the room with their hands up (more for MS students). </a:t>
            </a:r>
          </a:p>
          <a:p>
            <a:pPr marL="0" indent="0">
              <a:buNone/>
            </a:pPr>
            <a:r>
              <a:rPr lang="en-US" dirty="0"/>
              <a:t> </a:t>
            </a:r>
            <a:r>
              <a:rPr lang="en-US" dirty="0" smtClean="0"/>
              <a:t>They </a:t>
            </a:r>
            <a:r>
              <a:rPr lang="en-US" dirty="0"/>
              <a:t>high five another student and then they quiz each other –giving hints when necessary – they congratulate the other student (more for MS) and then they trade papers and raise their hands and go on to another student. </a:t>
            </a:r>
            <a:endParaRPr lang="en-US" dirty="0">
              <a:latin typeface="Comic Sans MS" panose="030F0702030302020204" pitchFamily="66" charset="0"/>
            </a:endParaRPr>
          </a:p>
        </p:txBody>
      </p:sp>
    </p:spTree>
    <p:extLst>
      <p:ext uri="{BB962C8B-B14F-4D97-AF65-F5344CB8AC3E}">
        <p14:creationId xmlns:p14="http://schemas.microsoft.com/office/powerpoint/2010/main" val="2639203996"/>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u="sng" dirty="0">
                <a:latin typeface="Comic Sans MS" panose="030F0702030302020204" pitchFamily="66" charset="0"/>
              </a:rPr>
              <a:t>Hallway Circle Games</a:t>
            </a:r>
            <a:endParaRPr lang="en-US" dirty="0">
              <a:latin typeface="Comic Sans MS" panose="030F0702030302020204" pitchFamily="66" charset="0"/>
            </a:endParaRPr>
          </a:p>
        </p:txBody>
      </p:sp>
      <p:sp>
        <p:nvSpPr>
          <p:cNvPr id="3" name="Content Placeholder 2"/>
          <p:cNvSpPr>
            <a:spLocks noGrp="1"/>
          </p:cNvSpPr>
          <p:nvPr>
            <p:ph idx="1"/>
          </p:nvPr>
        </p:nvSpPr>
        <p:spPr>
          <a:xfrm>
            <a:off x="432486" y="1825625"/>
            <a:ext cx="11318790" cy="4624602"/>
          </a:xfrm>
        </p:spPr>
        <p:txBody>
          <a:bodyPr>
            <a:normAutofit fontScale="77500" lnSpcReduction="20000"/>
          </a:bodyPr>
          <a:lstStyle/>
          <a:p>
            <a:pPr marL="0" indent="0">
              <a:buNone/>
            </a:pPr>
            <a:r>
              <a:rPr lang="en-US" b="1" u="sng" dirty="0">
                <a:latin typeface="Comic Sans MS" panose="030F0702030302020204" pitchFamily="66" charset="0"/>
              </a:rPr>
              <a:t>Subject Pronoun Game:</a:t>
            </a:r>
            <a:endParaRPr lang="en-US" dirty="0">
              <a:latin typeface="Comic Sans MS" panose="030F0702030302020204" pitchFamily="66" charset="0"/>
            </a:endParaRPr>
          </a:p>
          <a:p>
            <a:pPr marL="0" indent="0">
              <a:buNone/>
            </a:pPr>
            <a:r>
              <a:rPr lang="en-US" dirty="0">
                <a:latin typeface="Comic Sans MS" panose="030F0702030302020204" pitchFamily="66" charset="0"/>
              </a:rPr>
              <a:t>1. Students stand in a large circle.  One student will be in the center of the circle.</a:t>
            </a:r>
          </a:p>
          <a:p>
            <a:pPr marL="0" indent="0">
              <a:buNone/>
            </a:pPr>
            <a:r>
              <a:rPr lang="en-US" dirty="0">
                <a:latin typeface="Comic Sans MS" panose="030F0702030302020204" pitchFamily="66" charset="0"/>
              </a:rPr>
              <a:t>2. The teacher will give each of the students in the circle a card with a subject pronoun.</a:t>
            </a:r>
          </a:p>
          <a:p>
            <a:pPr marL="0" indent="0">
              <a:buNone/>
            </a:pPr>
            <a:r>
              <a:rPr lang="en-US" dirty="0">
                <a:latin typeface="Comic Sans MS" panose="030F0702030302020204" pitchFamily="66" charset="0"/>
              </a:rPr>
              <a:t>3. Students will put the card on the floor by their feet.  </a:t>
            </a:r>
          </a:p>
          <a:p>
            <a:pPr marL="0" indent="0">
              <a:buNone/>
            </a:pPr>
            <a:r>
              <a:rPr lang="en-US" dirty="0">
                <a:latin typeface="Comic Sans MS" panose="030F0702030302020204" pitchFamily="66" charset="0"/>
              </a:rPr>
              <a:t>4. The student in the center of the circle will call out a subject pronoun in English.  </a:t>
            </a:r>
          </a:p>
          <a:p>
            <a:pPr marL="0" indent="0">
              <a:buNone/>
            </a:pPr>
            <a:r>
              <a:rPr lang="en-US" dirty="0">
                <a:latin typeface="Comic Sans MS" panose="030F0702030302020204" pitchFamily="66" charset="0"/>
              </a:rPr>
              <a:t>5. The students who are standing on the same subject pronoun in the target language will move.  The person in the center will try to steal one of the spots in the circle.</a:t>
            </a:r>
          </a:p>
          <a:p>
            <a:pPr marL="0" indent="0">
              <a:buNone/>
            </a:pPr>
            <a:r>
              <a:rPr lang="en-US" dirty="0">
                <a:latin typeface="Comic Sans MS" panose="030F0702030302020204" pitchFamily="66" charset="0"/>
              </a:rPr>
              <a:t>6. The person who does not have a spot in the circle becomes the next caller.</a:t>
            </a:r>
          </a:p>
          <a:p>
            <a:pPr marL="0" indent="0">
              <a:buNone/>
            </a:pPr>
            <a:r>
              <a:rPr lang="en-US" dirty="0">
                <a:latin typeface="Comic Sans MS" panose="030F0702030302020204" pitchFamily="66" charset="0"/>
              </a:rPr>
              <a:t>***In between calls, the students should take one step to the right, thus changing the subject pronoun.</a:t>
            </a:r>
          </a:p>
          <a:p>
            <a:pPr marL="0" indent="0">
              <a:buNone/>
            </a:pPr>
            <a:r>
              <a:rPr lang="en-US" dirty="0">
                <a:latin typeface="Comic Sans MS" panose="030F0702030302020204" pitchFamily="66" charset="0"/>
              </a:rPr>
              <a:t>***You can play this with singular subject pronouns, then plural subject pronouns, then challenge the students by using both singulars and plurals.</a:t>
            </a:r>
          </a:p>
          <a:p>
            <a:pPr marL="0" indent="0">
              <a:buNone/>
            </a:pPr>
            <a:endParaRPr lang="en-US" dirty="0">
              <a:latin typeface="Comic Sans MS" panose="030F0702030302020204" pitchFamily="66" charset="0"/>
            </a:endParaRPr>
          </a:p>
        </p:txBody>
      </p:sp>
    </p:spTree>
    <p:extLst>
      <p:ext uri="{BB962C8B-B14F-4D97-AF65-F5344CB8AC3E}">
        <p14:creationId xmlns:p14="http://schemas.microsoft.com/office/powerpoint/2010/main" val="3326167865"/>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200" y="803189"/>
            <a:ext cx="10515600" cy="5373774"/>
          </a:xfrm>
        </p:spPr>
        <p:txBody>
          <a:bodyPr>
            <a:normAutofit/>
          </a:bodyPr>
          <a:lstStyle/>
          <a:p>
            <a:pPr marL="0" indent="0">
              <a:buNone/>
            </a:pPr>
            <a:r>
              <a:rPr lang="en-US" b="1" u="sng" dirty="0">
                <a:latin typeface="Comic Sans MS" panose="030F0702030302020204" pitchFamily="66" charset="0"/>
              </a:rPr>
              <a:t>Color game:</a:t>
            </a:r>
            <a:endParaRPr lang="en-US" dirty="0">
              <a:latin typeface="Comic Sans MS" panose="030F0702030302020204" pitchFamily="66" charset="0"/>
            </a:endParaRPr>
          </a:p>
          <a:p>
            <a:pPr marL="0" indent="0">
              <a:buNone/>
            </a:pPr>
            <a:r>
              <a:rPr lang="en-US" dirty="0">
                <a:latin typeface="Comic Sans MS" panose="030F0702030302020204" pitchFamily="66" charset="0"/>
              </a:rPr>
              <a:t>1. The students will stand in a large circle, with one student in the center.</a:t>
            </a:r>
          </a:p>
          <a:p>
            <a:pPr marL="0" indent="0">
              <a:buNone/>
            </a:pPr>
            <a:r>
              <a:rPr lang="en-US" dirty="0">
                <a:latin typeface="Comic Sans MS" panose="030F0702030302020204" pitchFamily="66" charset="0"/>
              </a:rPr>
              <a:t>2. The student in the center calls out a color in the target language.</a:t>
            </a:r>
          </a:p>
          <a:p>
            <a:pPr marL="0" indent="0">
              <a:buNone/>
            </a:pPr>
            <a:r>
              <a:rPr lang="en-US" dirty="0">
                <a:latin typeface="Comic Sans MS" panose="030F0702030302020204" pitchFamily="66" charset="0"/>
              </a:rPr>
              <a:t>3. The students who are wearing that color will move to a new spot.</a:t>
            </a:r>
          </a:p>
          <a:p>
            <a:pPr marL="0" indent="0">
              <a:buNone/>
            </a:pPr>
            <a:r>
              <a:rPr lang="en-US" dirty="0">
                <a:latin typeface="Comic Sans MS" panose="030F0702030302020204" pitchFamily="66" charset="0"/>
              </a:rPr>
              <a:t>4. The student in the center (the caller) will try to steal one of the spots in the circle.  </a:t>
            </a:r>
          </a:p>
          <a:p>
            <a:pPr marL="0" indent="0">
              <a:buNone/>
            </a:pPr>
            <a:r>
              <a:rPr lang="en-US" dirty="0">
                <a:latin typeface="Comic Sans MS" panose="030F0702030302020204" pitchFamily="66" charset="0"/>
              </a:rPr>
              <a:t>5. The student who does not have a spot in the circle becomes the new caller.</a:t>
            </a:r>
          </a:p>
          <a:p>
            <a:pPr marL="0" indent="0">
              <a:buNone/>
            </a:pPr>
            <a:endParaRPr lang="en-US" dirty="0">
              <a:latin typeface="Comic Sans MS" panose="030F0702030302020204" pitchFamily="66" charset="0"/>
            </a:endParaRPr>
          </a:p>
        </p:txBody>
      </p:sp>
    </p:spTree>
    <p:extLst>
      <p:ext uri="{BB962C8B-B14F-4D97-AF65-F5344CB8AC3E}">
        <p14:creationId xmlns:p14="http://schemas.microsoft.com/office/powerpoint/2010/main" val="4088077259"/>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95416" y="234779"/>
            <a:ext cx="11331146" cy="5756832"/>
          </a:xfrm>
        </p:spPr>
        <p:txBody>
          <a:bodyPr>
            <a:noAutofit/>
          </a:bodyPr>
          <a:lstStyle/>
          <a:p>
            <a:pPr marL="0" indent="0">
              <a:buNone/>
            </a:pPr>
            <a:r>
              <a:rPr lang="en-US" sz="2200" b="1" u="sng" dirty="0">
                <a:latin typeface="Comic Sans MS" panose="030F0702030302020204" pitchFamily="66" charset="0"/>
              </a:rPr>
              <a:t>Questions and Answers:</a:t>
            </a:r>
            <a:endParaRPr lang="en-US" sz="2200" dirty="0">
              <a:latin typeface="Comic Sans MS" panose="030F0702030302020204" pitchFamily="66" charset="0"/>
            </a:endParaRPr>
          </a:p>
          <a:p>
            <a:pPr marL="0" indent="0">
              <a:buNone/>
            </a:pPr>
            <a:r>
              <a:rPr lang="en-US" sz="2200" dirty="0">
                <a:latin typeface="Comic Sans MS" panose="030F0702030302020204" pitchFamily="66" charset="0"/>
              </a:rPr>
              <a:t>1. The students will stand in a large circle on a card which designates their spot.  One student will be in the center of the circle.  </a:t>
            </a:r>
          </a:p>
          <a:p>
            <a:pPr marL="0" indent="0">
              <a:buNone/>
            </a:pPr>
            <a:r>
              <a:rPr lang="en-US" sz="2200" dirty="0">
                <a:latin typeface="Comic Sans MS" panose="030F0702030302020204" pitchFamily="66" charset="0"/>
              </a:rPr>
              <a:t>2.  Before the game begins, all of the students will all close their eyes. The teacher will then select one student by tapping him/her on the shoulder.</a:t>
            </a:r>
          </a:p>
          <a:p>
            <a:pPr marL="0" indent="0">
              <a:buNone/>
            </a:pPr>
            <a:r>
              <a:rPr lang="en-US" sz="2200" dirty="0">
                <a:latin typeface="Comic Sans MS" panose="030F0702030302020204" pitchFamily="66" charset="0"/>
              </a:rPr>
              <a:t>3. The selected student will not answer the question that is asked by the student in the center.  Instead, he/she will respond with a silly phrase.  ***In the past, I have used phrases like </a:t>
            </a:r>
            <a:r>
              <a:rPr lang="en-US" sz="2200" dirty="0" err="1">
                <a:latin typeface="Comic Sans MS" panose="030F0702030302020204" pitchFamily="66" charset="0"/>
              </a:rPr>
              <a:t>Hatchi</a:t>
            </a:r>
            <a:r>
              <a:rPr lang="en-US" sz="2200" dirty="0">
                <a:latin typeface="Comic Sans MS" panose="030F0702030302020204" pitchFamily="66" charset="0"/>
              </a:rPr>
              <a:t> </a:t>
            </a:r>
            <a:r>
              <a:rPr lang="en-US" sz="2200" dirty="0" err="1">
                <a:latin typeface="Comic Sans MS" panose="030F0702030302020204" pitchFamily="66" charset="0"/>
              </a:rPr>
              <a:t>Patchi</a:t>
            </a:r>
            <a:r>
              <a:rPr lang="en-US" sz="2200" dirty="0">
                <a:latin typeface="Comic Sans MS" panose="030F0702030302020204" pitchFamily="66" charset="0"/>
              </a:rPr>
              <a:t>, Mumbo Jumbo, </a:t>
            </a:r>
            <a:r>
              <a:rPr lang="en-US" sz="2200" dirty="0" err="1">
                <a:latin typeface="Comic Sans MS" panose="030F0702030302020204" pitchFamily="66" charset="0"/>
              </a:rPr>
              <a:t>LaDee</a:t>
            </a:r>
            <a:r>
              <a:rPr lang="en-US" sz="2200" dirty="0">
                <a:latin typeface="Comic Sans MS" panose="030F0702030302020204" pitchFamily="66" charset="0"/>
              </a:rPr>
              <a:t> </a:t>
            </a:r>
            <a:r>
              <a:rPr lang="en-US" sz="2200" dirty="0" err="1">
                <a:latin typeface="Comic Sans MS" panose="030F0702030302020204" pitchFamily="66" charset="0"/>
              </a:rPr>
              <a:t>DaDee</a:t>
            </a:r>
            <a:r>
              <a:rPr lang="en-US" sz="2200" dirty="0">
                <a:latin typeface="Comic Sans MS" panose="030F0702030302020204" pitchFamily="66" charset="0"/>
              </a:rPr>
              <a:t>.***</a:t>
            </a:r>
          </a:p>
          <a:p>
            <a:pPr marL="0" indent="0">
              <a:buNone/>
            </a:pPr>
            <a:r>
              <a:rPr lang="en-US" sz="2200" dirty="0">
                <a:latin typeface="Comic Sans MS" panose="030F0702030302020204" pitchFamily="66" charset="0"/>
              </a:rPr>
              <a:t>4. To begin the game, the teacher will give the students a question that all of the students can answer.  This will be in the target language and reinforce what is being studied.</a:t>
            </a:r>
          </a:p>
          <a:p>
            <a:pPr marL="0" indent="0">
              <a:buNone/>
            </a:pPr>
            <a:r>
              <a:rPr lang="en-US" sz="2200" dirty="0">
                <a:latin typeface="Comic Sans MS" panose="030F0702030302020204" pitchFamily="66" charset="0"/>
              </a:rPr>
              <a:t>5. The student in the center will ask the question to the students in the circle. </a:t>
            </a:r>
          </a:p>
          <a:p>
            <a:pPr marL="0" indent="0">
              <a:buNone/>
            </a:pPr>
            <a:r>
              <a:rPr lang="en-US" sz="2200" dirty="0">
                <a:latin typeface="Comic Sans MS" panose="030F0702030302020204" pitchFamily="66" charset="0"/>
              </a:rPr>
              <a:t>6. All of the students will respond, with the exception of the chosen student (see #3).  The chosen student will say your phrase.</a:t>
            </a:r>
          </a:p>
          <a:p>
            <a:pPr marL="0" indent="0">
              <a:buNone/>
            </a:pPr>
            <a:r>
              <a:rPr lang="en-US" sz="2200" dirty="0">
                <a:latin typeface="Comic Sans MS" panose="030F0702030302020204" pitchFamily="66" charset="0"/>
              </a:rPr>
              <a:t>7.  When the students hear this phrase, all of the students will leave their space and find a new place.  ***They must move at least 2 spaces from where they began***</a:t>
            </a:r>
          </a:p>
          <a:p>
            <a:pPr marL="0" indent="0">
              <a:buNone/>
            </a:pPr>
            <a:r>
              <a:rPr lang="en-US" sz="2200" dirty="0">
                <a:latin typeface="Comic Sans MS" panose="030F0702030302020204" pitchFamily="66" charset="0"/>
              </a:rPr>
              <a:t>8. The student without a space becomes the new caller and the game continues with the same or a different </a:t>
            </a:r>
            <a:r>
              <a:rPr lang="en-US" sz="2200" dirty="0" smtClean="0">
                <a:latin typeface="Comic Sans MS" panose="030F0702030302020204" pitchFamily="66" charset="0"/>
              </a:rPr>
              <a:t>question.</a:t>
            </a:r>
          </a:p>
          <a:p>
            <a:pPr marL="0" indent="0">
              <a:buNone/>
            </a:pPr>
            <a:endParaRPr lang="en-US" sz="2200" dirty="0">
              <a:latin typeface="Comic Sans MS" panose="030F0702030302020204" pitchFamily="66" charset="0"/>
            </a:endParaRPr>
          </a:p>
        </p:txBody>
      </p:sp>
    </p:spTree>
    <p:extLst>
      <p:ext uri="{BB962C8B-B14F-4D97-AF65-F5344CB8AC3E}">
        <p14:creationId xmlns:p14="http://schemas.microsoft.com/office/powerpoint/2010/main" val="3572922806"/>
      </p:ext>
    </p:extLst>
  </p:cSld>
  <p:clrMapOvr>
    <a:masterClrMapping/>
  </p:clrMapOvr>
  <p:timing>
    <p:tnLst>
      <p:par>
        <p:cTn xmlns:p14="http://schemas.microsoft.com/office/powerpoint/2010/mai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151765"/>
            <a:ext cx="10515600" cy="1325563"/>
          </a:xfrm>
        </p:spPr>
        <p:txBody>
          <a:bodyPr/>
          <a:lstStyle/>
          <a:p>
            <a:r>
              <a:rPr lang="en-US" b="1" u="sng" dirty="0">
                <a:latin typeface="Comic Sans MS" panose="030F0702030302020204" pitchFamily="66" charset="0"/>
              </a:rPr>
              <a:t>The pool noodle game</a:t>
            </a:r>
            <a:endParaRPr lang="en-US" dirty="0">
              <a:latin typeface="Comic Sans MS" panose="030F0702030302020204" pitchFamily="66" charset="0"/>
            </a:endParaRPr>
          </a:p>
        </p:txBody>
      </p:sp>
      <p:sp>
        <p:nvSpPr>
          <p:cNvPr id="3" name="Content Placeholder 2"/>
          <p:cNvSpPr>
            <a:spLocks noGrp="1"/>
          </p:cNvSpPr>
          <p:nvPr>
            <p:ph idx="1"/>
          </p:nvPr>
        </p:nvSpPr>
        <p:spPr>
          <a:xfrm>
            <a:off x="838200" y="1270000"/>
            <a:ext cx="10515600" cy="5588000"/>
          </a:xfrm>
        </p:spPr>
        <p:txBody>
          <a:bodyPr>
            <a:normAutofit fontScale="92500" lnSpcReduction="10000"/>
          </a:bodyPr>
          <a:lstStyle/>
          <a:p>
            <a:pPr marL="0" indent="0">
              <a:buNone/>
            </a:pPr>
            <a:r>
              <a:rPr lang="en-US" dirty="0">
                <a:latin typeface="Comic Sans MS" panose="030F0702030302020204" pitchFamily="66" charset="0"/>
              </a:rPr>
              <a:t>1. Classroom needs to be prepared to accommodate student circles or gym can be reserved for this activity (hence plan on playing this game for the entire period)</a:t>
            </a:r>
          </a:p>
          <a:p>
            <a:pPr marL="0" indent="0">
              <a:buNone/>
            </a:pPr>
            <a:r>
              <a:rPr lang="en-US" dirty="0">
                <a:latin typeface="Comic Sans MS" panose="030F0702030302020204" pitchFamily="66" charset="0"/>
              </a:rPr>
              <a:t>2. Students stand in 3 or 4 circles with team mates.  One student stands in the middle holding a pool noodle. </a:t>
            </a:r>
          </a:p>
          <a:p>
            <a:pPr marL="0" indent="0">
              <a:buNone/>
            </a:pPr>
            <a:r>
              <a:rPr lang="en-US" dirty="0">
                <a:latin typeface="Comic Sans MS" panose="030F0702030302020204" pitchFamily="66" charset="0"/>
              </a:rPr>
              <a:t>3. Each student holds up a large index card with a question on one side and answer on the other (or a vocab word in French/Spanish/German on one side, with English on the other)</a:t>
            </a:r>
          </a:p>
          <a:p>
            <a:pPr marL="0" indent="0">
              <a:buNone/>
            </a:pPr>
            <a:r>
              <a:rPr lang="en-US" dirty="0">
                <a:latin typeface="Comic Sans MS" panose="030F0702030302020204" pitchFamily="66" charset="0"/>
              </a:rPr>
              <a:t>4. The teacher (or team captain) yells a question.  Whoever has the answer facing out on their card must call the next person before being hit by the pool noodle holder.  If hit, that person goes in the middle and the game re-starts.</a:t>
            </a:r>
          </a:p>
          <a:p>
            <a:pPr marL="0" indent="0">
              <a:buNone/>
            </a:pPr>
            <a:r>
              <a:rPr lang="en-US" dirty="0">
                <a:latin typeface="Comic Sans MS" panose="030F0702030302020204" pitchFamily="66" charset="0"/>
              </a:rPr>
              <a:t>5.  Teacher needs to specify strict rules (only gentle hitting is allowed on the legs of the opponent, no ”ping-ponging” (back and forth with the same person) etc.</a:t>
            </a:r>
          </a:p>
          <a:p>
            <a:pPr marL="0" indent="0">
              <a:buNone/>
            </a:pPr>
            <a:endParaRPr lang="en-US" dirty="0">
              <a:latin typeface="Comic Sans MS" panose="030F0702030302020204" pitchFamily="66" charset="0"/>
            </a:endParaRPr>
          </a:p>
        </p:txBody>
      </p:sp>
    </p:spTree>
    <p:extLst>
      <p:ext uri="{BB962C8B-B14F-4D97-AF65-F5344CB8AC3E}">
        <p14:creationId xmlns:p14="http://schemas.microsoft.com/office/powerpoint/2010/main" val="755448486"/>
      </p:ext>
    </p:extLst>
  </p:cSld>
  <p:clrMapOvr>
    <a:masterClrMapping/>
  </p:clrMapOvr>
  <p:timing>
    <p:tnLst>
      <p:par>
        <p:cTn xmlns:p14="http://schemas.microsoft.com/office/powerpoint/2010/mai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151765"/>
            <a:ext cx="10515600" cy="1325563"/>
          </a:xfrm>
        </p:spPr>
        <p:txBody>
          <a:bodyPr/>
          <a:lstStyle/>
          <a:p>
            <a:r>
              <a:rPr lang="en-US" b="1" u="sng" dirty="0" smtClean="0">
                <a:latin typeface="Comic Sans MS" panose="030F0702030302020204" pitchFamily="66" charset="0"/>
              </a:rPr>
              <a:t>Grammar Personification</a:t>
            </a:r>
            <a:endParaRPr lang="en-US" dirty="0">
              <a:latin typeface="Comic Sans MS" panose="030F0702030302020204" pitchFamily="66" charset="0"/>
            </a:endParaRPr>
          </a:p>
        </p:txBody>
      </p:sp>
      <p:sp>
        <p:nvSpPr>
          <p:cNvPr id="3" name="Content Placeholder 2"/>
          <p:cNvSpPr>
            <a:spLocks noGrp="1"/>
          </p:cNvSpPr>
          <p:nvPr>
            <p:ph idx="1"/>
          </p:nvPr>
        </p:nvSpPr>
        <p:spPr>
          <a:xfrm>
            <a:off x="838200" y="1270000"/>
            <a:ext cx="10515600" cy="5588000"/>
          </a:xfrm>
        </p:spPr>
        <p:txBody>
          <a:bodyPr>
            <a:normAutofit lnSpcReduction="10000"/>
          </a:bodyPr>
          <a:lstStyle/>
          <a:p>
            <a:r>
              <a:rPr lang="en-US" b="1" i="1" dirty="0"/>
              <a:t>Imagine what that grammar point would look like if it were a person and give him/her a name.</a:t>
            </a:r>
            <a:r>
              <a:rPr lang="en-US" dirty="0"/>
              <a:t>  </a:t>
            </a:r>
          </a:p>
          <a:p>
            <a:r>
              <a:rPr lang="en-US" i="1" dirty="0"/>
              <a:t>This works well when you have a difficult grammar point to teach – for example – the Imperfect and the </a:t>
            </a:r>
            <a:r>
              <a:rPr lang="en-US" i="1" dirty="0" err="1"/>
              <a:t>Preterite</a:t>
            </a:r>
            <a:r>
              <a:rPr lang="en-US" i="1" dirty="0"/>
              <a:t> – or the </a:t>
            </a:r>
            <a:r>
              <a:rPr lang="en-US" i="1" dirty="0" err="1"/>
              <a:t>partitive</a:t>
            </a:r>
            <a:r>
              <a:rPr lang="en-US" i="1" dirty="0"/>
              <a:t> and the definite article or the two to know verbs.</a:t>
            </a:r>
            <a:r>
              <a:rPr lang="en-US" b="1" i="1" dirty="0"/>
              <a:t>  </a:t>
            </a:r>
            <a:endParaRPr lang="en-US" dirty="0"/>
          </a:p>
          <a:p>
            <a:r>
              <a:rPr lang="en-US" dirty="0"/>
              <a:t>For example – for the two verbs to know  - Connie and </a:t>
            </a:r>
            <a:r>
              <a:rPr lang="en-US" dirty="0" err="1"/>
              <a:t>Savy</a:t>
            </a:r>
            <a:r>
              <a:rPr lang="en-US" dirty="0"/>
              <a:t> – Connie is dressed like a clown and </a:t>
            </a:r>
            <a:r>
              <a:rPr lang="en-US" dirty="0" err="1"/>
              <a:t>Savy</a:t>
            </a:r>
            <a:r>
              <a:rPr lang="en-US" dirty="0"/>
              <a:t> is dressed like a businessperson.  Have two students actually dress up as the grammar point. I like them to make a grand entrance – usually I have them leave the room and “storm” in.  After this, the other students are given papers – they must decide which paper goes with which person.  For example – cards would say – memorizes facts  - is familiar with people places and things, knows how to do a lot of things, knows my aunt, knows math, knows Paris, knows how to speak French. </a:t>
            </a:r>
          </a:p>
          <a:p>
            <a:pPr marL="0" indent="0">
              <a:buNone/>
            </a:pPr>
            <a:endParaRPr lang="en-US" dirty="0">
              <a:latin typeface="Comic Sans MS" panose="030F0702030302020204" pitchFamily="66" charset="0"/>
            </a:endParaRPr>
          </a:p>
        </p:txBody>
      </p:sp>
    </p:spTree>
    <p:extLst>
      <p:ext uri="{BB962C8B-B14F-4D97-AF65-F5344CB8AC3E}">
        <p14:creationId xmlns:p14="http://schemas.microsoft.com/office/powerpoint/2010/main" val="2274147988"/>
      </p:ext>
    </p:extLst>
  </p:cSld>
  <p:clrMapOvr>
    <a:masterClrMapping/>
  </p:clrMapOvr>
  <p:timing>
    <p:tnLst>
      <p:par>
        <p:cTn xmlns:p14="http://schemas.microsoft.com/office/powerpoint/2010/mai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u="sng" dirty="0" smtClean="0">
                <a:latin typeface="Comic Sans MS" panose="030F0702030302020204" pitchFamily="66" charset="0"/>
              </a:rPr>
              <a:t>Musical Verbs</a:t>
            </a:r>
            <a:endParaRPr lang="en-US" dirty="0">
              <a:latin typeface="Comic Sans MS" panose="030F0702030302020204" pitchFamily="66" charset="0"/>
            </a:endParaRPr>
          </a:p>
        </p:txBody>
      </p:sp>
      <p:sp>
        <p:nvSpPr>
          <p:cNvPr id="3" name="Content Placeholder 2"/>
          <p:cNvSpPr>
            <a:spLocks noGrp="1"/>
          </p:cNvSpPr>
          <p:nvPr>
            <p:ph idx="1"/>
          </p:nvPr>
        </p:nvSpPr>
        <p:spPr>
          <a:xfrm>
            <a:off x="469557" y="1433384"/>
            <a:ext cx="10884243" cy="4979773"/>
          </a:xfrm>
        </p:spPr>
        <p:txBody>
          <a:bodyPr>
            <a:normAutofit fontScale="92500" lnSpcReduction="10000"/>
          </a:bodyPr>
          <a:lstStyle/>
          <a:p>
            <a:pPr marL="0" indent="0">
              <a:buNone/>
            </a:pPr>
            <a:r>
              <a:rPr lang="en-US" dirty="0">
                <a:latin typeface="Comic Sans MS" panose="030F0702030302020204" pitchFamily="66" charset="0"/>
              </a:rPr>
              <a:t>1. Divide the class into 4-6 groups with 4-5 members per group. </a:t>
            </a:r>
          </a:p>
          <a:p>
            <a:pPr marL="0" indent="0">
              <a:buNone/>
            </a:pPr>
            <a:r>
              <a:rPr lang="en-US" dirty="0">
                <a:latin typeface="Comic Sans MS" panose="030F0702030302020204" pitchFamily="66" charset="0"/>
              </a:rPr>
              <a:t>2. Teacher will create a power point for the game.  </a:t>
            </a:r>
          </a:p>
          <a:p>
            <a:pPr marL="0" indent="0">
              <a:buNone/>
            </a:pPr>
            <a:r>
              <a:rPr lang="en-US" dirty="0">
                <a:latin typeface="Comic Sans MS" panose="030F0702030302020204" pitchFamily="66" charset="0"/>
              </a:rPr>
              <a:t>3. Students will put desks in a square and place the whiteboard, marker, and eraser in the center of the desk.  Students will evenly distribute the cards to each player.</a:t>
            </a:r>
          </a:p>
          <a:p>
            <a:pPr marL="0" indent="0">
              <a:buNone/>
            </a:pPr>
            <a:r>
              <a:rPr lang="en-US" dirty="0">
                <a:latin typeface="Comic Sans MS" panose="030F0702030302020204" pitchFamily="66" charset="0"/>
              </a:rPr>
              <a:t>4. Teacher will begin playing music.  As the music plays, the students will pass the cards from one player to the next. </a:t>
            </a:r>
          </a:p>
          <a:p>
            <a:pPr marL="0" indent="0">
              <a:buNone/>
            </a:pPr>
            <a:r>
              <a:rPr lang="en-US" dirty="0">
                <a:latin typeface="Comic Sans MS" panose="030F0702030302020204" pitchFamily="66" charset="0"/>
              </a:rPr>
              <a:t>5. When the music stops, the students will look to the screen.  The power point will show a subject pronoun and a verb.  The student with the card that matches the subject pronoun will quickly conjugate the verb on the white board.</a:t>
            </a:r>
          </a:p>
          <a:p>
            <a:pPr marL="0" indent="0">
              <a:buNone/>
            </a:pPr>
            <a:r>
              <a:rPr lang="en-US" dirty="0">
                <a:latin typeface="Comic Sans MS" panose="030F0702030302020204" pitchFamily="66" charset="0"/>
              </a:rPr>
              <a:t>6. The team to show the correct conjugation wins a point.</a:t>
            </a:r>
          </a:p>
          <a:p>
            <a:pPr marL="0" indent="0">
              <a:buNone/>
            </a:pPr>
            <a:r>
              <a:rPr lang="en-US" dirty="0">
                <a:latin typeface="Comic Sans MS" panose="030F0702030302020204" pitchFamily="66" charset="0"/>
              </a:rPr>
              <a:t>7. The team with the most points at the end wins the game.</a:t>
            </a:r>
          </a:p>
        </p:txBody>
      </p:sp>
    </p:spTree>
    <p:extLst>
      <p:ext uri="{BB962C8B-B14F-4D97-AF65-F5344CB8AC3E}">
        <p14:creationId xmlns:p14="http://schemas.microsoft.com/office/powerpoint/2010/main" val="879780346"/>
      </p:ext>
    </p:extLst>
  </p:cSld>
  <p:clrMapOvr>
    <a:masterClrMapping/>
  </p:clrMapOvr>
  <p:timing>
    <p:tnLst>
      <p:par>
        <p:cTn xmlns:p14="http://schemas.microsoft.com/office/powerpoint/2010/mai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a:xfrm>
            <a:off x="1752600" y="609600"/>
            <a:ext cx="5562600" cy="1143000"/>
          </a:xfrm>
        </p:spPr>
        <p:txBody>
          <a:bodyPr>
            <a:normAutofit fontScale="90000"/>
          </a:bodyPr>
          <a:lstStyle/>
          <a:p>
            <a:pPr eaLnBrk="1" hangingPunct="1"/>
            <a:r>
              <a:rPr lang="en-US" altLang="en-US" sz="8000" dirty="0" smtClean="0">
                <a:latin typeface="Comic Sans MS" panose="030F0702030302020204" pitchFamily="66" charset="0"/>
              </a:rPr>
              <a:t>To speak</a:t>
            </a:r>
            <a:endParaRPr lang="en-US" altLang="en-US" sz="8000" dirty="0">
              <a:latin typeface="Comic Sans MS" panose="030F0702030302020204" pitchFamily="66" charset="0"/>
            </a:endParaRPr>
          </a:p>
        </p:txBody>
      </p:sp>
      <p:sp>
        <p:nvSpPr>
          <p:cNvPr id="6147" name="Rectangle 3"/>
          <p:cNvSpPr>
            <a:spLocks noGrp="1" noChangeArrowheads="1"/>
          </p:cNvSpPr>
          <p:nvPr>
            <p:ph type="body" sz="half" idx="1"/>
          </p:nvPr>
        </p:nvSpPr>
        <p:spPr>
          <a:xfrm>
            <a:off x="5791200" y="1828800"/>
            <a:ext cx="2057400" cy="1295400"/>
          </a:xfrm>
        </p:spPr>
        <p:txBody>
          <a:bodyPr/>
          <a:lstStyle/>
          <a:p>
            <a:pPr eaLnBrk="1" hangingPunct="1">
              <a:lnSpc>
                <a:spcPct val="90000"/>
              </a:lnSpc>
              <a:buFontTx/>
              <a:buNone/>
            </a:pPr>
            <a:r>
              <a:rPr lang="en-US" altLang="en-US" sz="8000" dirty="0" smtClean="0">
                <a:latin typeface="Comic Sans MS" panose="030F0702030302020204" pitchFamily="66" charset="0"/>
              </a:rPr>
              <a:t>You</a:t>
            </a:r>
            <a:endParaRPr lang="en-US" altLang="en-US" sz="8000" dirty="0">
              <a:latin typeface="Comic Sans MS" panose="030F0702030302020204" pitchFamily="66" charset="0"/>
            </a:endParaRPr>
          </a:p>
        </p:txBody>
      </p:sp>
      <p:sp>
        <p:nvSpPr>
          <p:cNvPr id="6148" name="Rectangle 4"/>
          <p:cNvSpPr>
            <a:spLocks noGrp="1" noChangeArrowheads="1"/>
          </p:cNvSpPr>
          <p:nvPr>
            <p:ph type="body" sz="half" idx="2"/>
          </p:nvPr>
        </p:nvSpPr>
        <p:spPr>
          <a:xfrm>
            <a:off x="3124200" y="3657600"/>
            <a:ext cx="5410200" cy="1219200"/>
          </a:xfrm>
        </p:spPr>
        <p:txBody>
          <a:bodyPr/>
          <a:lstStyle/>
          <a:p>
            <a:pPr eaLnBrk="1" hangingPunct="1">
              <a:lnSpc>
                <a:spcPct val="90000"/>
              </a:lnSpc>
              <a:buFontTx/>
              <a:buNone/>
            </a:pPr>
            <a:r>
              <a:rPr lang="en-US" altLang="en-US" sz="8000" dirty="0" smtClean="0">
                <a:latin typeface="Comic Sans MS" panose="030F0702030302020204" pitchFamily="66" charset="0"/>
              </a:rPr>
              <a:t>You speak</a:t>
            </a:r>
            <a:endParaRPr lang="en-US" altLang="en-US" sz="8000" dirty="0">
              <a:latin typeface="Comic Sans MS" panose="030F0702030302020204" pitchFamily="66" charset="0"/>
            </a:endParaRPr>
          </a:p>
        </p:txBody>
      </p:sp>
    </p:spTree>
    <p:extLst>
      <p:ext uri="{BB962C8B-B14F-4D97-AF65-F5344CB8AC3E}">
        <p14:creationId xmlns:p14="http://schemas.microsoft.com/office/powerpoint/2010/main" val="2529522862"/>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6147">
                                            <p:txEl>
                                              <p:pRg st="0" end="0"/>
                                            </p:txEl>
                                          </p:spTgt>
                                        </p:tgtEl>
                                        <p:attrNameLst>
                                          <p:attrName>style.visibility</p:attrName>
                                        </p:attrNameLst>
                                      </p:cBhvr>
                                      <p:to>
                                        <p:strVal val="visible"/>
                                      </p:to>
                                    </p:set>
                                    <p:anim to="" calcmode="lin" valueType="num">
                                      <p:cBhvr>
                                        <p:cTn id="7" dur="1" fill="hold"/>
                                        <p:tgtEl>
                                          <p:spTgt spid="6147">
                                            <p:txEl>
                                              <p:pRg st="0" end="0"/>
                                            </p:txEl>
                                          </p:spTgt>
                                        </p:tgtEl>
                                        <p:attrNameLst>
                                          <p:attrName/>
                                        </p:attrNameLst>
                                      </p:cBhvr>
                                    </p:anim>
                                  </p:childTnLst>
                                </p:cTn>
                              </p:par>
                            </p:childTnLst>
                          </p:cTn>
                        </p:par>
                      </p:childTnLst>
                    </p:cTn>
                  </p:par>
                  <p:par>
                    <p:cTn id="8" fill="hold" nodeType="clickPar">
                      <p:stCondLst>
                        <p:cond delay="indefinite"/>
                      </p:stCondLst>
                      <p:childTnLst>
                        <p:par>
                          <p:cTn id="9" fill="hold" nodeType="withGroup">
                            <p:stCondLst>
                              <p:cond delay="0"/>
                            </p:stCondLst>
                            <p:childTnLst>
                              <p:par>
                                <p:cTn id="10" presetID="24" presetClass="entr" presetSubtype="0" fill="hold" grpId="0" nodeType="clickEffect">
                                  <p:stCondLst>
                                    <p:cond delay="0"/>
                                  </p:stCondLst>
                                  <p:childTnLst>
                                    <p:set>
                                      <p:cBhvr>
                                        <p:cTn id="11" dur="1" fill="hold">
                                          <p:stCondLst>
                                            <p:cond delay="0"/>
                                          </p:stCondLst>
                                        </p:cTn>
                                        <p:tgtEl>
                                          <p:spTgt spid="6148">
                                            <p:txEl>
                                              <p:pRg st="0" end="0"/>
                                            </p:txEl>
                                          </p:spTgt>
                                        </p:tgtEl>
                                        <p:attrNameLst>
                                          <p:attrName>style.visibility</p:attrName>
                                        </p:attrNameLst>
                                      </p:cBhvr>
                                      <p:to>
                                        <p:strVal val="visible"/>
                                      </p:to>
                                    </p:set>
                                    <p:anim to="" calcmode="lin" valueType="num">
                                      <p:cBhvr>
                                        <p:cTn id="12" dur="1" fill="hold"/>
                                        <p:tgtEl>
                                          <p:spTgt spid="6148">
                                            <p:txEl>
                                              <p:pRg st="0" end="0"/>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7" grpId="0" build="p"/>
      <p:bldP spid="6148"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137718" y="4300152"/>
            <a:ext cx="8118389" cy="923330"/>
          </a:xfrm>
          <a:prstGeom prst="rect">
            <a:avLst/>
          </a:prstGeom>
          <a:noFill/>
        </p:spPr>
        <p:txBody>
          <a:bodyPr wrap="square" rtlCol="0">
            <a:spAutoFit/>
          </a:bodyPr>
          <a:lstStyle/>
          <a:p>
            <a:pPr algn="ctr"/>
            <a:r>
              <a:rPr lang="en-US" dirty="0" smtClean="0">
                <a:solidFill>
                  <a:schemeClr val="tx1">
                    <a:lumMod val="95000"/>
                    <a:lumOff val="5000"/>
                  </a:schemeClr>
                </a:solidFill>
                <a:latin typeface="Comic Sans MS" panose="030F0702030302020204" pitchFamily="66" charset="0"/>
              </a:rPr>
              <a:t> </a:t>
            </a:r>
          </a:p>
          <a:p>
            <a:pPr algn="ctr"/>
            <a:endParaRPr lang="en-US" dirty="0" smtClean="0">
              <a:solidFill>
                <a:schemeClr val="tx1">
                  <a:lumMod val="95000"/>
                  <a:lumOff val="5000"/>
                </a:schemeClr>
              </a:solidFill>
              <a:latin typeface="Comic Sans MS" panose="030F0702030302020204" pitchFamily="66" charset="0"/>
            </a:endParaRPr>
          </a:p>
          <a:p>
            <a:pPr algn="ctr"/>
            <a:endParaRPr lang="en-US" dirty="0">
              <a:latin typeface="Comic Sans MS" panose="030F0702030302020204" pitchFamily="66" charset="0"/>
            </a:endParaRPr>
          </a:p>
        </p:txBody>
      </p:sp>
      <p:sp>
        <p:nvSpPr>
          <p:cNvPr id="4" name="Rectangle 3"/>
          <p:cNvSpPr/>
          <p:nvPr/>
        </p:nvSpPr>
        <p:spPr>
          <a:xfrm>
            <a:off x="294808" y="0"/>
            <a:ext cx="11384113" cy="7540526"/>
          </a:xfrm>
          <a:prstGeom prst="rect">
            <a:avLst/>
          </a:prstGeom>
        </p:spPr>
        <p:txBody>
          <a:bodyPr wrap="square">
            <a:spAutoFit/>
          </a:bodyPr>
          <a:lstStyle/>
          <a:p>
            <a:pPr algn="ctr"/>
            <a:r>
              <a:rPr lang="en-US" sz="4400" b="1" u="sng" dirty="0" smtClean="0">
                <a:latin typeface="Comic Sans MS"/>
                <a:cs typeface="Comic Sans MS"/>
              </a:rPr>
              <a:t>Adverb Guessing Game</a:t>
            </a:r>
          </a:p>
          <a:p>
            <a:r>
              <a:rPr lang="en-US" sz="4000" dirty="0" smtClean="0">
                <a:latin typeface="Comic Sans MS"/>
                <a:cs typeface="Comic Sans MS"/>
              </a:rPr>
              <a:t>1</a:t>
            </a:r>
            <a:r>
              <a:rPr lang="en-US" sz="4000" dirty="0">
                <a:latin typeface="Comic Sans MS"/>
                <a:cs typeface="Comic Sans MS"/>
              </a:rPr>
              <a:t>. Put the adverb flashcards in a hat.  </a:t>
            </a:r>
          </a:p>
          <a:p>
            <a:r>
              <a:rPr lang="en-US" sz="4000" dirty="0">
                <a:latin typeface="Comic Sans MS"/>
                <a:cs typeface="Comic Sans MS"/>
              </a:rPr>
              <a:t>2. Have a student pull out an adverb and take a cookie.  </a:t>
            </a:r>
          </a:p>
          <a:p>
            <a:r>
              <a:rPr lang="en-US" sz="4000" dirty="0">
                <a:latin typeface="Comic Sans MS"/>
                <a:cs typeface="Comic Sans MS"/>
              </a:rPr>
              <a:t>3. The student must eat the cookie the way the card says to – carefully – quickly – politely – loudly, etc.</a:t>
            </a:r>
          </a:p>
          <a:p>
            <a:r>
              <a:rPr lang="en-US" sz="4000" dirty="0">
                <a:latin typeface="Comic Sans MS"/>
                <a:cs typeface="Comic Sans MS"/>
              </a:rPr>
              <a:t>4. The other students in the class try to guess</a:t>
            </a:r>
          </a:p>
          <a:p>
            <a:r>
              <a:rPr lang="en-US" sz="4000" dirty="0">
                <a:latin typeface="Comic Sans MS"/>
                <a:cs typeface="Comic Sans MS"/>
              </a:rPr>
              <a:t>5. This game could be played for points. </a:t>
            </a:r>
          </a:p>
          <a:p>
            <a:r>
              <a:rPr lang="en-US" sz="4000" dirty="0">
                <a:latin typeface="Comic Sans MS"/>
                <a:cs typeface="Comic Sans MS"/>
              </a:rPr>
              <a:t>6. Consider making multiple games so the students can play in small groups</a:t>
            </a:r>
            <a:r>
              <a:rPr lang="en-US" sz="4000" dirty="0" smtClean="0">
                <a:latin typeface="Comic Sans MS"/>
                <a:cs typeface="Comic Sans MS"/>
              </a:rPr>
              <a:t>.</a:t>
            </a:r>
          </a:p>
          <a:p>
            <a:endParaRPr lang="en-US" sz="4000" dirty="0"/>
          </a:p>
        </p:txBody>
      </p:sp>
    </p:spTree>
    <p:extLst>
      <p:ext uri="{BB962C8B-B14F-4D97-AF65-F5344CB8AC3E}">
        <p14:creationId xmlns:p14="http://schemas.microsoft.com/office/powerpoint/2010/main" val="233673557"/>
      </p:ext>
    </p:extLst>
  </p:cSld>
  <p:clrMapOvr>
    <a:masterClrMapping/>
  </p:clrMapOvr>
  <p:timing>
    <p:tnLst>
      <p:par>
        <p:cTn xmlns:p14="http://schemas.microsoft.com/office/powerpoint/2010/mai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a:xfrm>
            <a:off x="1752600" y="609600"/>
            <a:ext cx="5562600" cy="1143000"/>
          </a:xfrm>
        </p:spPr>
        <p:txBody>
          <a:bodyPr>
            <a:normAutofit fontScale="90000"/>
          </a:bodyPr>
          <a:lstStyle/>
          <a:p>
            <a:pPr eaLnBrk="1" hangingPunct="1"/>
            <a:r>
              <a:rPr lang="en-US" altLang="en-US" sz="8000" dirty="0" smtClean="0">
                <a:latin typeface="Comic Sans MS" panose="030F0702030302020204" pitchFamily="66" charset="0"/>
              </a:rPr>
              <a:t>To prefer</a:t>
            </a:r>
            <a:endParaRPr lang="en-US" altLang="en-US" sz="8000" dirty="0">
              <a:latin typeface="Comic Sans MS" panose="030F0702030302020204" pitchFamily="66" charset="0"/>
            </a:endParaRPr>
          </a:p>
        </p:txBody>
      </p:sp>
      <p:sp>
        <p:nvSpPr>
          <p:cNvPr id="7171" name="Rectangle 3"/>
          <p:cNvSpPr>
            <a:spLocks noGrp="1" noChangeArrowheads="1"/>
          </p:cNvSpPr>
          <p:nvPr>
            <p:ph type="body" sz="half" idx="1"/>
          </p:nvPr>
        </p:nvSpPr>
        <p:spPr>
          <a:xfrm>
            <a:off x="5791200" y="1828800"/>
            <a:ext cx="2057400" cy="1295400"/>
          </a:xfrm>
        </p:spPr>
        <p:txBody>
          <a:bodyPr/>
          <a:lstStyle/>
          <a:p>
            <a:pPr eaLnBrk="1" hangingPunct="1">
              <a:lnSpc>
                <a:spcPct val="90000"/>
              </a:lnSpc>
              <a:buFontTx/>
              <a:buNone/>
            </a:pPr>
            <a:r>
              <a:rPr lang="en-US" altLang="en-US" sz="8000" dirty="0" smtClean="0">
                <a:latin typeface="Comic Sans MS" panose="030F0702030302020204" pitchFamily="66" charset="0"/>
              </a:rPr>
              <a:t>She</a:t>
            </a:r>
            <a:endParaRPr lang="en-US" altLang="en-US" sz="8000" dirty="0">
              <a:latin typeface="Comic Sans MS" panose="030F0702030302020204" pitchFamily="66" charset="0"/>
            </a:endParaRPr>
          </a:p>
        </p:txBody>
      </p:sp>
      <p:sp>
        <p:nvSpPr>
          <p:cNvPr id="7172" name="Rectangle 4"/>
          <p:cNvSpPr>
            <a:spLocks noGrp="1" noChangeArrowheads="1"/>
          </p:cNvSpPr>
          <p:nvPr>
            <p:ph type="body" sz="half" idx="2"/>
          </p:nvPr>
        </p:nvSpPr>
        <p:spPr>
          <a:xfrm>
            <a:off x="3352800" y="3657600"/>
            <a:ext cx="6705600" cy="1219200"/>
          </a:xfrm>
        </p:spPr>
        <p:txBody>
          <a:bodyPr/>
          <a:lstStyle/>
          <a:p>
            <a:pPr eaLnBrk="1" hangingPunct="1">
              <a:lnSpc>
                <a:spcPct val="90000"/>
              </a:lnSpc>
              <a:buFontTx/>
              <a:buNone/>
            </a:pPr>
            <a:r>
              <a:rPr lang="en-US" altLang="en-US" sz="8000" dirty="0" smtClean="0">
                <a:latin typeface="Comic Sans MS" panose="030F0702030302020204" pitchFamily="66" charset="0"/>
              </a:rPr>
              <a:t>She prefers</a:t>
            </a:r>
            <a:endParaRPr lang="en-US" altLang="en-US" sz="8000" dirty="0">
              <a:latin typeface="Comic Sans MS" panose="030F0702030302020204" pitchFamily="66" charset="0"/>
            </a:endParaRPr>
          </a:p>
        </p:txBody>
      </p:sp>
    </p:spTree>
    <p:extLst>
      <p:ext uri="{BB962C8B-B14F-4D97-AF65-F5344CB8AC3E}">
        <p14:creationId xmlns:p14="http://schemas.microsoft.com/office/powerpoint/2010/main" val="3619988433"/>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7171">
                                            <p:txEl>
                                              <p:pRg st="0" end="0"/>
                                            </p:txEl>
                                          </p:spTgt>
                                        </p:tgtEl>
                                        <p:attrNameLst>
                                          <p:attrName>style.visibility</p:attrName>
                                        </p:attrNameLst>
                                      </p:cBhvr>
                                      <p:to>
                                        <p:strVal val="visible"/>
                                      </p:to>
                                    </p:set>
                                    <p:anim to="" calcmode="lin" valueType="num">
                                      <p:cBhvr>
                                        <p:cTn id="7" dur="1" fill="hold"/>
                                        <p:tgtEl>
                                          <p:spTgt spid="7171">
                                            <p:txEl>
                                              <p:pRg st="0" end="0"/>
                                            </p:txEl>
                                          </p:spTgt>
                                        </p:tgtEl>
                                        <p:attrNameLst>
                                          <p:attrName/>
                                        </p:attrNameLst>
                                      </p:cBhvr>
                                    </p:anim>
                                  </p:childTnLst>
                                </p:cTn>
                              </p:par>
                            </p:childTnLst>
                          </p:cTn>
                        </p:par>
                      </p:childTnLst>
                    </p:cTn>
                  </p:par>
                  <p:par>
                    <p:cTn id="8" fill="hold" nodeType="clickPar">
                      <p:stCondLst>
                        <p:cond delay="indefinite"/>
                      </p:stCondLst>
                      <p:childTnLst>
                        <p:par>
                          <p:cTn id="9" fill="hold" nodeType="withGroup">
                            <p:stCondLst>
                              <p:cond delay="0"/>
                            </p:stCondLst>
                            <p:childTnLst>
                              <p:par>
                                <p:cTn id="10" presetID="24" presetClass="entr" presetSubtype="0" fill="hold" grpId="0" nodeType="clickEffect">
                                  <p:stCondLst>
                                    <p:cond delay="0"/>
                                  </p:stCondLst>
                                  <p:childTnLst>
                                    <p:set>
                                      <p:cBhvr>
                                        <p:cTn id="11" dur="1" fill="hold">
                                          <p:stCondLst>
                                            <p:cond delay="0"/>
                                          </p:stCondLst>
                                        </p:cTn>
                                        <p:tgtEl>
                                          <p:spTgt spid="7172">
                                            <p:txEl>
                                              <p:pRg st="0" end="0"/>
                                            </p:txEl>
                                          </p:spTgt>
                                        </p:tgtEl>
                                        <p:attrNameLst>
                                          <p:attrName>style.visibility</p:attrName>
                                        </p:attrNameLst>
                                      </p:cBhvr>
                                      <p:to>
                                        <p:strVal val="visible"/>
                                      </p:to>
                                    </p:set>
                                    <p:anim to="" calcmode="lin" valueType="num">
                                      <p:cBhvr>
                                        <p:cTn id="12" dur="1" fill="hold"/>
                                        <p:tgtEl>
                                          <p:spTgt spid="7172">
                                            <p:txEl>
                                              <p:pRg st="0" end="0"/>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171" grpId="0" build="p"/>
      <p:bldP spid="7172" grpId="0" build="p"/>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a:xfrm>
            <a:off x="1752600" y="609600"/>
            <a:ext cx="5562600" cy="1143000"/>
          </a:xfrm>
        </p:spPr>
        <p:txBody>
          <a:bodyPr>
            <a:normAutofit fontScale="90000"/>
          </a:bodyPr>
          <a:lstStyle/>
          <a:p>
            <a:pPr eaLnBrk="1" hangingPunct="1"/>
            <a:r>
              <a:rPr lang="en-US" altLang="en-US" sz="8000" dirty="0" smtClean="0">
                <a:latin typeface="Comic Sans MS" panose="030F0702030302020204" pitchFamily="66" charset="0"/>
              </a:rPr>
              <a:t>To like</a:t>
            </a:r>
            <a:endParaRPr lang="en-US" altLang="en-US" sz="8000" dirty="0">
              <a:latin typeface="Comic Sans MS" panose="030F0702030302020204" pitchFamily="66" charset="0"/>
            </a:endParaRPr>
          </a:p>
        </p:txBody>
      </p:sp>
      <p:sp>
        <p:nvSpPr>
          <p:cNvPr id="14339" name="Rectangle 3"/>
          <p:cNvSpPr>
            <a:spLocks noGrp="1" noChangeArrowheads="1"/>
          </p:cNvSpPr>
          <p:nvPr>
            <p:ph type="body" sz="half" idx="1"/>
          </p:nvPr>
        </p:nvSpPr>
        <p:spPr>
          <a:xfrm>
            <a:off x="5791200" y="1828800"/>
            <a:ext cx="2057400" cy="1295400"/>
          </a:xfrm>
        </p:spPr>
        <p:txBody>
          <a:bodyPr/>
          <a:lstStyle/>
          <a:p>
            <a:pPr eaLnBrk="1" hangingPunct="1">
              <a:lnSpc>
                <a:spcPct val="90000"/>
              </a:lnSpc>
              <a:buFontTx/>
              <a:buNone/>
            </a:pPr>
            <a:r>
              <a:rPr lang="en-US" altLang="en-US" sz="8000" dirty="0" smtClean="0">
                <a:latin typeface="Comic Sans MS" panose="030F0702030302020204" pitchFamily="66" charset="0"/>
              </a:rPr>
              <a:t>I </a:t>
            </a:r>
            <a:endParaRPr lang="en-US" altLang="en-US" sz="8000" dirty="0">
              <a:latin typeface="Comic Sans MS" panose="030F0702030302020204" pitchFamily="66" charset="0"/>
            </a:endParaRPr>
          </a:p>
        </p:txBody>
      </p:sp>
      <p:sp>
        <p:nvSpPr>
          <p:cNvPr id="14340" name="Rectangle 4"/>
          <p:cNvSpPr>
            <a:spLocks noGrp="1" noChangeArrowheads="1"/>
          </p:cNvSpPr>
          <p:nvPr>
            <p:ph type="body" sz="half" idx="2"/>
          </p:nvPr>
        </p:nvSpPr>
        <p:spPr>
          <a:xfrm>
            <a:off x="4495800" y="3657600"/>
            <a:ext cx="4038600" cy="1219200"/>
          </a:xfrm>
        </p:spPr>
        <p:txBody>
          <a:bodyPr/>
          <a:lstStyle/>
          <a:p>
            <a:pPr eaLnBrk="1" hangingPunct="1">
              <a:lnSpc>
                <a:spcPct val="90000"/>
              </a:lnSpc>
              <a:buFontTx/>
              <a:buNone/>
            </a:pPr>
            <a:r>
              <a:rPr lang="en-US" altLang="en-US" sz="8000" dirty="0" smtClean="0">
                <a:latin typeface="Comic Sans MS" panose="030F0702030302020204" pitchFamily="66" charset="0"/>
              </a:rPr>
              <a:t>I like</a:t>
            </a:r>
            <a:endParaRPr lang="en-US" altLang="en-US" sz="8000" dirty="0">
              <a:latin typeface="Comic Sans MS" panose="030F0702030302020204" pitchFamily="66" charset="0"/>
            </a:endParaRPr>
          </a:p>
        </p:txBody>
      </p:sp>
    </p:spTree>
    <p:extLst>
      <p:ext uri="{BB962C8B-B14F-4D97-AF65-F5344CB8AC3E}">
        <p14:creationId xmlns:p14="http://schemas.microsoft.com/office/powerpoint/2010/main" val="2289154301"/>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14339">
                                            <p:txEl>
                                              <p:pRg st="0" end="0"/>
                                            </p:txEl>
                                          </p:spTgt>
                                        </p:tgtEl>
                                        <p:attrNameLst>
                                          <p:attrName>style.visibility</p:attrName>
                                        </p:attrNameLst>
                                      </p:cBhvr>
                                      <p:to>
                                        <p:strVal val="visible"/>
                                      </p:to>
                                    </p:set>
                                    <p:anim to="" calcmode="lin" valueType="num">
                                      <p:cBhvr>
                                        <p:cTn id="7" dur="1" fill="hold"/>
                                        <p:tgtEl>
                                          <p:spTgt spid="14339">
                                            <p:txEl>
                                              <p:pRg st="0" end="0"/>
                                            </p:txEl>
                                          </p:spTgt>
                                        </p:tgtEl>
                                        <p:attrNameLst>
                                          <p:attrName/>
                                        </p:attrNameLst>
                                      </p:cBhvr>
                                    </p:anim>
                                  </p:childTnLst>
                                </p:cTn>
                              </p:par>
                            </p:childTnLst>
                          </p:cTn>
                        </p:par>
                      </p:childTnLst>
                    </p:cTn>
                  </p:par>
                  <p:par>
                    <p:cTn id="8" fill="hold" nodeType="clickPar">
                      <p:stCondLst>
                        <p:cond delay="indefinite"/>
                      </p:stCondLst>
                      <p:childTnLst>
                        <p:par>
                          <p:cTn id="9" fill="hold" nodeType="withGroup">
                            <p:stCondLst>
                              <p:cond delay="0"/>
                            </p:stCondLst>
                            <p:childTnLst>
                              <p:par>
                                <p:cTn id="10" presetID="24" presetClass="entr" presetSubtype="0" fill="hold" grpId="0" nodeType="clickEffect">
                                  <p:stCondLst>
                                    <p:cond delay="0"/>
                                  </p:stCondLst>
                                  <p:childTnLst>
                                    <p:set>
                                      <p:cBhvr>
                                        <p:cTn id="11" dur="1" fill="hold">
                                          <p:stCondLst>
                                            <p:cond delay="0"/>
                                          </p:stCondLst>
                                        </p:cTn>
                                        <p:tgtEl>
                                          <p:spTgt spid="14340">
                                            <p:txEl>
                                              <p:pRg st="0" end="0"/>
                                            </p:txEl>
                                          </p:spTgt>
                                        </p:tgtEl>
                                        <p:attrNameLst>
                                          <p:attrName>style.visibility</p:attrName>
                                        </p:attrNameLst>
                                      </p:cBhvr>
                                      <p:to>
                                        <p:strVal val="visible"/>
                                      </p:to>
                                    </p:set>
                                    <p:anim to="" calcmode="lin" valueType="num">
                                      <p:cBhvr>
                                        <p:cTn id="12" dur="1" fill="hold"/>
                                        <p:tgtEl>
                                          <p:spTgt spid="14340">
                                            <p:txEl>
                                              <p:pRg st="0" end="0"/>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4339" grpId="0" build="p"/>
      <p:bldP spid="14340" grpId="0" build="p"/>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a:xfrm>
            <a:off x="1752600" y="609600"/>
            <a:ext cx="5562600" cy="1143000"/>
          </a:xfrm>
        </p:spPr>
        <p:txBody>
          <a:bodyPr>
            <a:normAutofit fontScale="90000"/>
          </a:bodyPr>
          <a:lstStyle/>
          <a:p>
            <a:pPr eaLnBrk="1" hangingPunct="1"/>
            <a:r>
              <a:rPr lang="en-US" altLang="en-US" sz="8000" dirty="0" smtClean="0">
                <a:latin typeface="Comic Sans MS" panose="030F0702030302020204" pitchFamily="66" charset="0"/>
              </a:rPr>
              <a:t>To work</a:t>
            </a:r>
            <a:endParaRPr lang="en-US" altLang="en-US" sz="8000" dirty="0">
              <a:latin typeface="Comic Sans MS" panose="030F0702030302020204" pitchFamily="66" charset="0"/>
            </a:endParaRPr>
          </a:p>
        </p:txBody>
      </p:sp>
      <p:sp>
        <p:nvSpPr>
          <p:cNvPr id="10243" name="Rectangle 3"/>
          <p:cNvSpPr>
            <a:spLocks noGrp="1" noChangeArrowheads="1"/>
          </p:cNvSpPr>
          <p:nvPr>
            <p:ph type="body" sz="half" idx="1"/>
          </p:nvPr>
        </p:nvSpPr>
        <p:spPr>
          <a:xfrm>
            <a:off x="5791200" y="1828800"/>
            <a:ext cx="2743200" cy="1295400"/>
          </a:xfrm>
        </p:spPr>
        <p:txBody>
          <a:bodyPr/>
          <a:lstStyle/>
          <a:p>
            <a:pPr eaLnBrk="1" hangingPunct="1">
              <a:lnSpc>
                <a:spcPct val="90000"/>
              </a:lnSpc>
              <a:buFontTx/>
              <a:buNone/>
            </a:pPr>
            <a:r>
              <a:rPr lang="en-US" altLang="en-US" sz="8000" dirty="0" smtClean="0">
                <a:latin typeface="Comic Sans MS" panose="030F0702030302020204" pitchFamily="66" charset="0"/>
              </a:rPr>
              <a:t>We</a:t>
            </a:r>
            <a:endParaRPr lang="en-US" altLang="en-US" sz="8000" dirty="0">
              <a:latin typeface="Comic Sans MS" panose="030F0702030302020204" pitchFamily="66" charset="0"/>
            </a:endParaRPr>
          </a:p>
        </p:txBody>
      </p:sp>
      <p:sp>
        <p:nvSpPr>
          <p:cNvPr id="10244" name="Rectangle 4"/>
          <p:cNvSpPr>
            <a:spLocks noGrp="1" noChangeArrowheads="1"/>
          </p:cNvSpPr>
          <p:nvPr>
            <p:ph type="body" sz="half" idx="2"/>
          </p:nvPr>
        </p:nvSpPr>
        <p:spPr>
          <a:xfrm>
            <a:off x="3352800" y="3657600"/>
            <a:ext cx="6096000" cy="1219200"/>
          </a:xfrm>
        </p:spPr>
        <p:txBody>
          <a:bodyPr>
            <a:normAutofit/>
          </a:bodyPr>
          <a:lstStyle/>
          <a:p>
            <a:pPr eaLnBrk="1" hangingPunct="1">
              <a:lnSpc>
                <a:spcPct val="90000"/>
              </a:lnSpc>
              <a:buFontTx/>
              <a:buNone/>
            </a:pPr>
            <a:r>
              <a:rPr lang="en-US" altLang="en-US" sz="8000" dirty="0" smtClean="0">
                <a:latin typeface="Comic Sans MS" panose="030F0702030302020204" pitchFamily="66" charset="0"/>
              </a:rPr>
              <a:t>We work</a:t>
            </a:r>
            <a:endParaRPr lang="en-US" altLang="en-US" sz="8000" dirty="0">
              <a:latin typeface="Comic Sans MS" panose="030F0702030302020204" pitchFamily="66" charset="0"/>
            </a:endParaRPr>
          </a:p>
        </p:txBody>
      </p:sp>
    </p:spTree>
    <p:extLst>
      <p:ext uri="{BB962C8B-B14F-4D97-AF65-F5344CB8AC3E}">
        <p14:creationId xmlns:p14="http://schemas.microsoft.com/office/powerpoint/2010/main" val="1071517357"/>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10243">
                                            <p:txEl>
                                              <p:pRg st="0" end="0"/>
                                            </p:txEl>
                                          </p:spTgt>
                                        </p:tgtEl>
                                        <p:attrNameLst>
                                          <p:attrName>style.visibility</p:attrName>
                                        </p:attrNameLst>
                                      </p:cBhvr>
                                      <p:to>
                                        <p:strVal val="visible"/>
                                      </p:to>
                                    </p:set>
                                    <p:anim to="" calcmode="lin" valueType="num">
                                      <p:cBhvr>
                                        <p:cTn id="7" dur="1" fill="hold"/>
                                        <p:tgtEl>
                                          <p:spTgt spid="10243">
                                            <p:txEl>
                                              <p:pRg st="0" end="0"/>
                                            </p:txEl>
                                          </p:spTgt>
                                        </p:tgtEl>
                                        <p:attrNameLst>
                                          <p:attrName/>
                                        </p:attrNameLst>
                                      </p:cBhvr>
                                    </p:anim>
                                  </p:childTnLst>
                                </p:cTn>
                              </p:par>
                            </p:childTnLst>
                          </p:cTn>
                        </p:par>
                      </p:childTnLst>
                    </p:cTn>
                  </p:par>
                  <p:par>
                    <p:cTn id="8" fill="hold" nodeType="clickPar">
                      <p:stCondLst>
                        <p:cond delay="indefinite"/>
                      </p:stCondLst>
                      <p:childTnLst>
                        <p:par>
                          <p:cTn id="9" fill="hold" nodeType="withGroup">
                            <p:stCondLst>
                              <p:cond delay="0"/>
                            </p:stCondLst>
                            <p:childTnLst>
                              <p:par>
                                <p:cTn id="10" presetID="24" presetClass="entr" presetSubtype="0" fill="hold" grpId="0" nodeType="clickEffect">
                                  <p:stCondLst>
                                    <p:cond delay="0"/>
                                  </p:stCondLst>
                                  <p:childTnLst>
                                    <p:set>
                                      <p:cBhvr>
                                        <p:cTn id="11" dur="1" fill="hold">
                                          <p:stCondLst>
                                            <p:cond delay="0"/>
                                          </p:stCondLst>
                                        </p:cTn>
                                        <p:tgtEl>
                                          <p:spTgt spid="10244">
                                            <p:txEl>
                                              <p:pRg st="0" end="0"/>
                                            </p:txEl>
                                          </p:spTgt>
                                        </p:tgtEl>
                                        <p:attrNameLst>
                                          <p:attrName>style.visibility</p:attrName>
                                        </p:attrNameLst>
                                      </p:cBhvr>
                                      <p:to>
                                        <p:strVal val="visible"/>
                                      </p:to>
                                    </p:set>
                                    <p:anim to="" calcmode="lin" valueType="num">
                                      <p:cBhvr>
                                        <p:cTn id="12" dur="1" fill="hold"/>
                                        <p:tgtEl>
                                          <p:spTgt spid="10244">
                                            <p:txEl>
                                              <p:pRg st="0" end="0"/>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243" grpId="0" build="p"/>
      <p:bldP spid="10244" grpId="0" build="p"/>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a:xfrm>
            <a:off x="1676400" y="609600"/>
            <a:ext cx="5638800" cy="1447800"/>
          </a:xfrm>
        </p:spPr>
        <p:txBody>
          <a:bodyPr/>
          <a:lstStyle/>
          <a:p>
            <a:pPr eaLnBrk="1" hangingPunct="1"/>
            <a:r>
              <a:rPr lang="en-US" altLang="en-US" sz="8000" dirty="0" smtClean="0">
                <a:latin typeface="Comic Sans MS" panose="030F0702030302020204" pitchFamily="66" charset="0"/>
              </a:rPr>
              <a:t>To live</a:t>
            </a:r>
            <a:endParaRPr lang="en-US" altLang="en-US" sz="8000" dirty="0">
              <a:latin typeface="Comic Sans MS" panose="030F0702030302020204" pitchFamily="66" charset="0"/>
            </a:endParaRPr>
          </a:p>
        </p:txBody>
      </p:sp>
      <p:sp>
        <p:nvSpPr>
          <p:cNvPr id="25603" name="Rectangle 3"/>
          <p:cNvSpPr>
            <a:spLocks noGrp="1" noChangeArrowheads="1"/>
          </p:cNvSpPr>
          <p:nvPr>
            <p:ph type="body" sz="half" idx="1"/>
          </p:nvPr>
        </p:nvSpPr>
        <p:spPr>
          <a:xfrm>
            <a:off x="5791200" y="1828800"/>
            <a:ext cx="2057400" cy="1295400"/>
          </a:xfrm>
        </p:spPr>
        <p:txBody>
          <a:bodyPr/>
          <a:lstStyle/>
          <a:p>
            <a:pPr eaLnBrk="1" hangingPunct="1">
              <a:lnSpc>
                <a:spcPct val="90000"/>
              </a:lnSpc>
              <a:buFontTx/>
              <a:buNone/>
            </a:pPr>
            <a:r>
              <a:rPr lang="en-US" altLang="en-US" sz="8000" dirty="0" smtClean="0">
                <a:latin typeface="Comic Sans MS" panose="030F0702030302020204" pitchFamily="66" charset="0"/>
              </a:rPr>
              <a:t>She</a:t>
            </a:r>
            <a:endParaRPr lang="en-US" altLang="en-US" sz="8000" dirty="0">
              <a:latin typeface="Comic Sans MS" panose="030F0702030302020204" pitchFamily="66" charset="0"/>
            </a:endParaRPr>
          </a:p>
        </p:txBody>
      </p:sp>
      <p:sp>
        <p:nvSpPr>
          <p:cNvPr id="25604" name="Rectangle 4"/>
          <p:cNvSpPr>
            <a:spLocks noGrp="1" noChangeArrowheads="1"/>
          </p:cNvSpPr>
          <p:nvPr>
            <p:ph type="body" sz="half" idx="2"/>
          </p:nvPr>
        </p:nvSpPr>
        <p:spPr>
          <a:xfrm>
            <a:off x="2971800" y="3657600"/>
            <a:ext cx="5562600" cy="1219200"/>
          </a:xfrm>
        </p:spPr>
        <p:txBody>
          <a:bodyPr/>
          <a:lstStyle/>
          <a:p>
            <a:pPr eaLnBrk="1" hangingPunct="1">
              <a:lnSpc>
                <a:spcPct val="90000"/>
              </a:lnSpc>
              <a:buFontTx/>
              <a:buNone/>
            </a:pPr>
            <a:r>
              <a:rPr lang="en-US" altLang="en-US" sz="8000" dirty="0" smtClean="0">
                <a:latin typeface="Comic Sans MS" panose="030F0702030302020204" pitchFamily="66" charset="0"/>
              </a:rPr>
              <a:t>She lives</a:t>
            </a:r>
            <a:endParaRPr lang="en-US" altLang="en-US" sz="8000" dirty="0">
              <a:latin typeface="Comic Sans MS" panose="030F0702030302020204" pitchFamily="66" charset="0"/>
            </a:endParaRPr>
          </a:p>
        </p:txBody>
      </p:sp>
    </p:spTree>
    <p:extLst>
      <p:ext uri="{BB962C8B-B14F-4D97-AF65-F5344CB8AC3E}">
        <p14:creationId xmlns:p14="http://schemas.microsoft.com/office/powerpoint/2010/main" val="2229639532"/>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25603">
                                            <p:txEl>
                                              <p:pRg st="0" end="0"/>
                                            </p:txEl>
                                          </p:spTgt>
                                        </p:tgtEl>
                                        <p:attrNameLst>
                                          <p:attrName>style.visibility</p:attrName>
                                        </p:attrNameLst>
                                      </p:cBhvr>
                                      <p:to>
                                        <p:strVal val="visible"/>
                                      </p:to>
                                    </p:set>
                                    <p:anim to="" calcmode="lin" valueType="num">
                                      <p:cBhvr>
                                        <p:cTn id="7" dur="1" fill="hold"/>
                                        <p:tgtEl>
                                          <p:spTgt spid="25603">
                                            <p:txEl>
                                              <p:pRg st="0" end="0"/>
                                            </p:txEl>
                                          </p:spTgt>
                                        </p:tgtEl>
                                        <p:attrNameLst>
                                          <p:attrName/>
                                        </p:attrNameLst>
                                      </p:cBhvr>
                                    </p:anim>
                                  </p:childTnLst>
                                </p:cTn>
                              </p:par>
                            </p:childTnLst>
                          </p:cTn>
                        </p:par>
                      </p:childTnLst>
                    </p:cTn>
                  </p:par>
                  <p:par>
                    <p:cTn id="8" fill="hold" nodeType="clickPar">
                      <p:stCondLst>
                        <p:cond delay="indefinite"/>
                      </p:stCondLst>
                      <p:childTnLst>
                        <p:par>
                          <p:cTn id="9" fill="hold" nodeType="withGroup">
                            <p:stCondLst>
                              <p:cond delay="0"/>
                            </p:stCondLst>
                            <p:childTnLst>
                              <p:par>
                                <p:cTn id="10" presetID="24" presetClass="entr" presetSubtype="0" fill="hold" grpId="0" nodeType="clickEffect">
                                  <p:stCondLst>
                                    <p:cond delay="0"/>
                                  </p:stCondLst>
                                  <p:childTnLst>
                                    <p:set>
                                      <p:cBhvr>
                                        <p:cTn id="11" dur="1" fill="hold">
                                          <p:stCondLst>
                                            <p:cond delay="0"/>
                                          </p:stCondLst>
                                        </p:cTn>
                                        <p:tgtEl>
                                          <p:spTgt spid="25604">
                                            <p:txEl>
                                              <p:pRg st="0" end="0"/>
                                            </p:txEl>
                                          </p:spTgt>
                                        </p:tgtEl>
                                        <p:attrNameLst>
                                          <p:attrName>style.visibility</p:attrName>
                                        </p:attrNameLst>
                                      </p:cBhvr>
                                      <p:to>
                                        <p:strVal val="visible"/>
                                      </p:to>
                                    </p:set>
                                    <p:anim to="" calcmode="lin" valueType="num">
                                      <p:cBhvr>
                                        <p:cTn id="12" dur="1" fill="hold"/>
                                        <p:tgtEl>
                                          <p:spTgt spid="25604">
                                            <p:txEl>
                                              <p:pRg st="0" end="0"/>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603" grpId="0" build="p"/>
      <p:bldP spid="25604" grpId="0" build="p"/>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a:xfrm>
            <a:off x="1752600" y="609600"/>
            <a:ext cx="5562600" cy="1143000"/>
          </a:xfrm>
        </p:spPr>
        <p:txBody>
          <a:bodyPr>
            <a:normAutofit fontScale="90000"/>
          </a:bodyPr>
          <a:lstStyle/>
          <a:p>
            <a:pPr eaLnBrk="1" hangingPunct="1"/>
            <a:r>
              <a:rPr lang="en-US" altLang="en-US" sz="8000" dirty="0" smtClean="0">
                <a:latin typeface="Comic Sans MS" panose="030F0702030302020204" pitchFamily="66" charset="0"/>
              </a:rPr>
              <a:t>To have</a:t>
            </a:r>
            <a:endParaRPr lang="en-US" altLang="en-US" sz="8000" dirty="0">
              <a:latin typeface="Comic Sans MS" panose="030F0702030302020204" pitchFamily="66" charset="0"/>
            </a:endParaRPr>
          </a:p>
        </p:txBody>
      </p:sp>
      <p:sp>
        <p:nvSpPr>
          <p:cNvPr id="18435" name="Rectangle 3"/>
          <p:cNvSpPr>
            <a:spLocks noGrp="1" noChangeArrowheads="1"/>
          </p:cNvSpPr>
          <p:nvPr>
            <p:ph type="body" sz="half" idx="1"/>
          </p:nvPr>
        </p:nvSpPr>
        <p:spPr>
          <a:xfrm>
            <a:off x="5791200" y="1828800"/>
            <a:ext cx="2057400" cy="1295400"/>
          </a:xfrm>
        </p:spPr>
        <p:txBody>
          <a:bodyPr/>
          <a:lstStyle/>
          <a:p>
            <a:pPr eaLnBrk="1" hangingPunct="1">
              <a:lnSpc>
                <a:spcPct val="90000"/>
              </a:lnSpc>
              <a:buFontTx/>
              <a:buNone/>
            </a:pPr>
            <a:r>
              <a:rPr lang="en-US" altLang="en-US" sz="8000" dirty="0" smtClean="0">
                <a:latin typeface="Comic Sans MS" panose="030F0702030302020204" pitchFamily="66" charset="0"/>
              </a:rPr>
              <a:t>Il</a:t>
            </a:r>
            <a:endParaRPr lang="en-US" altLang="en-US" sz="8000" dirty="0">
              <a:latin typeface="Comic Sans MS" panose="030F0702030302020204" pitchFamily="66" charset="0"/>
            </a:endParaRPr>
          </a:p>
        </p:txBody>
      </p:sp>
      <p:sp>
        <p:nvSpPr>
          <p:cNvPr id="18436" name="Rectangle 4"/>
          <p:cNvSpPr>
            <a:spLocks noGrp="1" noChangeArrowheads="1"/>
          </p:cNvSpPr>
          <p:nvPr>
            <p:ph type="body" sz="half" idx="2"/>
          </p:nvPr>
        </p:nvSpPr>
        <p:spPr>
          <a:xfrm>
            <a:off x="4495800" y="3657600"/>
            <a:ext cx="4038600" cy="1219200"/>
          </a:xfrm>
        </p:spPr>
        <p:txBody>
          <a:bodyPr/>
          <a:lstStyle/>
          <a:p>
            <a:pPr eaLnBrk="1" hangingPunct="1">
              <a:lnSpc>
                <a:spcPct val="90000"/>
              </a:lnSpc>
              <a:buFontTx/>
              <a:buNone/>
            </a:pPr>
            <a:r>
              <a:rPr lang="en-US" altLang="en-US" sz="8000" dirty="0" smtClean="0">
                <a:latin typeface="Comic Sans MS" panose="030F0702030302020204" pitchFamily="66" charset="0"/>
              </a:rPr>
              <a:t>He has</a:t>
            </a:r>
            <a:endParaRPr lang="en-US" altLang="en-US" sz="8000" dirty="0">
              <a:latin typeface="Comic Sans MS" panose="030F0702030302020204" pitchFamily="66" charset="0"/>
            </a:endParaRPr>
          </a:p>
        </p:txBody>
      </p:sp>
    </p:spTree>
    <p:extLst>
      <p:ext uri="{BB962C8B-B14F-4D97-AF65-F5344CB8AC3E}">
        <p14:creationId xmlns:p14="http://schemas.microsoft.com/office/powerpoint/2010/main" val="4146773357"/>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18435">
                                            <p:txEl>
                                              <p:pRg st="0" end="0"/>
                                            </p:txEl>
                                          </p:spTgt>
                                        </p:tgtEl>
                                        <p:attrNameLst>
                                          <p:attrName>style.visibility</p:attrName>
                                        </p:attrNameLst>
                                      </p:cBhvr>
                                      <p:to>
                                        <p:strVal val="visible"/>
                                      </p:to>
                                    </p:set>
                                    <p:anim to="" calcmode="lin" valueType="num">
                                      <p:cBhvr>
                                        <p:cTn id="7" dur="1" fill="hold"/>
                                        <p:tgtEl>
                                          <p:spTgt spid="18435">
                                            <p:txEl>
                                              <p:pRg st="0" end="0"/>
                                            </p:txEl>
                                          </p:spTgt>
                                        </p:tgtEl>
                                        <p:attrNameLst>
                                          <p:attrName/>
                                        </p:attrNameLst>
                                      </p:cBhvr>
                                    </p:anim>
                                  </p:childTnLst>
                                </p:cTn>
                              </p:par>
                            </p:childTnLst>
                          </p:cTn>
                        </p:par>
                      </p:childTnLst>
                    </p:cTn>
                  </p:par>
                  <p:par>
                    <p:cTn id="8" fill="hold" nodeType="clickPar">
                      <p:stCondLst>
                        <p:cond delay="indefinite"/>
                      </p:stCondLst>
                      <p:childTnLst>
                        <p:par>
                          <p:cTn id="9" fill="hold" nodeType="withGroup">
                            <p:stCondLst>
                              <p:cond delay="0"/>
                            </p:stCondLst>
                            <p:childTnLst>
                              <p:par>
                                <p:cTn id="10" presetID="24" presetClass="entr" presetSubtype="0" fill="hold" grpId="0" nodeType="clickEffect">
                                  <p:stCondLst>
                                    <p:cond delay="0"/>
                                  </p:stCondLst>
                                  <p:childTnLst>
                                    <p:set>
                                      <p:cBhvr>
                                        <p:cTn id="11" dur="1" fill="hold">
                                          <p:stCondLst>
                                            <p:cond delay="0"/>
                                          </p:stCondLst>
                                        </p:cTn>
                                        <p:tgtEl>
                                          <p:spTgt spid="18436">
                                            <p:txEl>
                                              <p:pRg st="0" end="0"/>
                                            </p:txEl>
                                          </p:spTgt>
                                        </p:tgtEl>
                                        <p:attrNameLst>
                                          <p:attrName>style.visibility</p:attrName>
                                        </p:attrNameLst>
                                      </p:cBhvr>
                                      <p:to>
                                        <p:strVal val="visible"/>
                                      </p:to>
                                    </p:set>
                                    <p:anim to="" calcmode="lin" valueType="num">
                                      <p:cBhvr>
                                        <p:cTn id="12" dur="1" fill="hold"/>
                                        <p:tgtEl>
                                          <p:spTgt spid="18436">
                                            <p:txEl>
                                              <p:pRg st="0" end="0"/>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8435" grpId="0" build="p"/>
      <p:bldP spid="18436" grpId="0" build="p"/>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a:xfrm>
            <a:off x="1752600" y="609600"/>
            <a:ext cx="5562600" cy="1143000"/>
          </a:xfrm>
        </p:spPr>
        <p:txBody>
          <a:bodyPr>
            <a:normAutofit fontScale="90000"/>
          </a:bodyPr>
          <a:lstStyle/>
          <a:p>
            <a:pPr eaLnBrk="1" hangingPunct="1"/>
            <a:r>
              <a:rPr lang="en-US" altLang="en-US" sz="8000" dirty="0" smtClean="0">
                <a:latin typeface="Comic Sans MS" panose="030F0702030302020204" pitchFamily="66" charset="0"/>
              </a:rPr>
              <a:t>To study</a:t>
            </a:r>
            <a:endParaRPr lang="en-US" altLang="en-US" sz="8000" dirty="0">
              <a:latin typeface="Comic Sans MS" panose="030F0702030302020204" pitchFamily="66" charset="0"/>
            </a:endParaRPr>
          </a:p>
        </p:txBody>
      </p:sp>
      <p:sp>
        <p:nvSpPr>
          <p:cNvPr id="21507" name="Rectangle 3"/>
          <p:cNvSpPr>
            <a:spLocks noGrp="1" noChangeArrowheads="1"/>
          </p:cNvSpPr>
          <p:nvPr>
            <p:ph type="body" sz="half" idx="1"/>
          </p:nvPr>
        </p:nvSpPr>
        <p:spPr>
          <a:xfrm>
            <a:off x="5791200" y="1828800"/>
            <a:ext cx="2057400" cy="1295400"/>
          </a:xfrm>
        </p:spPr>
        <p:txBody>
          <a:bodyPr/>
          <a:lstStyle/>
          <a:p>
            <a:pPr eaLnBrk="1" hangingPunct="1">
              <a:lnSpc>
                <a:spcPct val="90000"/>
              </a:lnSpc>
              <a:buFontTx/>
              <a:buNone/>
            </a:pPr>
            <a:r>
              <a:rPr lang="en-US" altLang="en-US" sz="8000">
                <a:latin typeface="Comic Sans MS" panose="030F0702030302020204" pitchFamily="66" charset="0"/>
              </a:rPr>
              <a:t>Ils </a:t>
            </a:r>
          </a:p>
        </p:txBody>
      </p:sp>
      <p:sp>
        <p:nvSpPr>
          <p:cNvPr id="21508" name="Rectangle 4"/>
          <p:cNvSpPr>
            <a:spLocks noGrp="1" noChangeArrowheads="1"/>
          </p:cNvSpPr>
          <p:nvPr>
            <p:ph type="body" sz="half" idx="2"/>
          </p:nvPr>
        </p:nvSpPr>
        <p:spPr>
          <a:xfrm>
            <a:off x="2971800" y="3657600"/>
            <a:ext cx="5562600" cy="1219200"/>
          </a:xfrm>
        </p:spPr>
        <p:txBody>
          <a:bodyPr>
            <a:normAutofit/>
          </a:bodyPr>
          <a:lstStyle/>
          <a:p>
            <a:pPr eaLnBrk="1" hangingPunct="1">
              <a:lnSpc>
                <a:spcPct val="90000"/>
              </a:lnSpc>
              <a:buFontTx/>
              <a:buNone/>
            </a:pPr>
            <a:r>
              <a:rPr lang="en-US" altLang="en-US" sz="8000" dirty="0" smtClean="0">
                <a:latin typeface="Comic Sans MS" panose="030F0702030302020204" pitchFamily="66" charset="0"/>
              </a:rPr>
              <a:t>They study</a:t>
            </a:r>
            <a:endParaRPr lang="en-US" altLang="en-US" sz="8000" dirty="0">
              <a:latin typeface="Comic Sans MS" panose="030F0702030302020204" pitchFamily="66" charset="0"/>
            </a:endParaRPr>
          </a:p>
        </p:txBody>
      </p:sp>
    </p:spTree>
    <p:extLst>
      <p:ext uri="{BB962C8B-B14F-4D97-AF65-F5344CB8AC3E}">
        <p14:creationId xmlns:p14="http://schemas.microsoft.com/office/powerpoint/2010/main" val="4073303048"/>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21507">
                                            <p:txEl>
                                              <p:pRg st="0" end="0"/>
                                            </p:txEl>
                                          </p:spTgt>
                                        </p:tgtEl>
                                        <p:attrNameLst>
                                          <p:attrName>style.visibility</p:attrName>
                                        </p:attrNameLst>
                                      </p:cBhvr>
                                      <p:to>
                                        <p:strVal val="visible"/>
                                      </p:to>
                                    </p:set>
                                    <p:anim to="" calcmode="lin" valueType="num">
                                      <p:cBhvr>
                                        <p:cTn id="7" dur="1" fill="hold"/>
                                        <p:tgtEl>
                                          <p:spTgt spid="21507">
                                            <p:txEl>
                                              <p:pRg st="0" end="0"/>
                                            </p:txEl>
                                          </p:spTgt>
                                        </p:tgtEl>
                                        <p:attrNameLst>
                                          <p:attrName/>
                                        </p:attrNameLst>
                                      </p:cBhvr>
                                    </p:anim>
                                  </p:childTnLst>
                                </p:cTn>
                              </p:par>
                            </p:childTnLst>
                          </p:cTn>
                        </p:par>
                      </p:childTnLst>
                    </p:cTn>
                  </p:par>
                  <p:par>
                    <p:cTn id="8" fill="hold" nodeType="clickPar">
                      <p:stCondLst>
                        <p:cond delay="indefinite"/>
                      </p:stCondLst>
                      <p:childTnLst>
                        <p:par>
                          <p:cTn id="9" fill="hold" nodeType="withGroup">
                            <p:stCondLst>
                              <p:cond delay="0"/>
                            </p:stCondLst>
                            <p:childTnLst>
                              <p:par>
                                <p:cTn id="10" presetID="24" presetClass="entr" presetSubtype="0" fill="hold" grpId="0" nodeType="clickEffect">
                                  <p:stCondLst>
                                    <p:cond delay="0"/>
                                  </p:stCondLst>
                                  <p:childTnLst>
                                    <p:set>
                                      <p:cBhvr>
                                        <p:cTn id="11" dur="1" fill="hold">
                                          <p:stCondLst>
                                            <p:cond delay="0"/>
                                          </p:stCondLst>
                                        </p:cTn>
                                        <p:tgtEl>
                                          <p:spTgt spid="21508">
                                            <p:txEl>
                                              <p:pRg st="0" end="0"/>
                                            </p:txEl>
                                          </p:spTgt>
                                        </p:tgtEl>
                                        <p:attrNameLst>
                                          <p:attrName>style.visibility</p:attrName>
                                        </p:attrNameLst>
                                      </p:cBhvr>
                                      <p:to>
                                        <p:strVal val="visible"/>
                                      </p:to>
                                    </p:set>
                                    <p:anim to="" calcmode="lin" valueType="num">
                                      <p:cBhvr>
                                        <p:cTn id="12" dur="1" fill="hold"/>
                                        <p:tgtEl>
                                          <p:spTgt spid="21508">
                                            <p:txEl>
                                              <p:pRg st="0" end="0"/>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507" grpId="0" build="p"/>
      <p:bldP spid="21508" grpId="0" build="p"/>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a:xfrm>
            <a:off x="1752600" y="609600"/>
            <a:ext cx="5638800" cy="1447800"/>
          </a:xfrm>
        </p:spPr>
        <p:txBody>
          <a:bodyPr/>
          <a:lstStyle/>
          <a:p>
            <a:pPr eaLnBrk="1" hangingPunct="1"/>
            <a:r>
              <a:rPr lang="en-US" altLang="en-US" sz="8000" dirty="0" smtClean="0">
                <a:latin typeface="Comic Sans MS" panose="030F0702030302020204" pitchFamily="66" charset="0"/>
              </a:rPr>
              <a:t>To speak</a:t>
            </a:r>
            <a:endParaRPr lang="en-US" altLang="en-US" sz="8000" dirty="0">
              <a:latin typeface="Comic Sans MS" panose="030F0702030302020204" pitchFamily="66" charset="0"/>
            </a:endParaRPr>
          </a:p>
        </p:txBody>
      </p:sp>
      <p:sp>
        <p:nvSpPr>
          <p:cNvPr id="29699" name="Rectangle 3"/>
          <p:cNvSpPr>
            <a:spLocks noGrp="1" noChangeArrowheads="1"/>
          </p:cNvSpPr>
          <p:nvPr>
            <p:ph type="body" sz="half" idx="1"/>
          </p:nvPr>
        </p:nvSpPr>
        <p:spPr>
          <a:xfrm>
            <a:off x="5791200" y="1828800"/>
            <a:ext cx="2057400" cy="1295400"/>
          </a:xfrm>
        </p:spPr>
        <p:txBody>
          <a:bodyPr>
            <a:normAutofit fontScale="77500" lnSpcReduction="20000"/>
          </a:bodyPr>
          <a:lstStyle/>
          <a:p>
            <a:pPr eaLnBrk="1" hangingPunct="1">
              <a:lnSpc>
                <a:spcPct val="90000"/>
              </a:lnSpc>
              <a:buFontTx/>
              <a:buNone/>
            </a:pPr>
            <a:r>
              <a:rPr lang="en-US" altLang="en-US" sz="8000" dirty="0" smtClean="0">
                <a:latin typeface="Comic Sans MS" panose="030F0702030302020204" pitchFamily="66" charset="0"/>
              </a:rPr>
              <a:t>They</a:t>
            </a:r>
            <a:endParaRPr lang="en-US" altLang="en-US" sz="8000" dirty="0">
              <a:latin typeface="Comic Sans MS" panose="030F0702030302020204" pitchFamily="66" charset="0"/>
            </a:endParaRPr>
          </a:p>
        </p:txBody>
      </p:sp>
      <p:sp>
        <p:nvSpPr>
          <p:cNvPr id="29700" name="Rectangle 4"/>
          <p:cNvSpPr>
            <a:spLocks noGrp="1" noChangeArrowheads="1"/>
          </p:cNvSpPr>
          <p:nvPr>
            <p:ph type="body" sz="half" idx="2"/>
          </p:nvPr>
        </p:nvSpPr>
        <p:spPr>
          <a:xfrm>
            <a:off x="2743200" y="3657600"/>
            <a:ext cx="5791200" cy="1219200"/>
          </a:xfrm>
        </p:spPr>
        <p:txBody>
          <a:bodyPr/>
          <a:lstStyle/>
          <a:p>
            <a:pPr eaLnBrk="1" hangingPunct="1">
              <a:lnSpc>
                <a:spcPct val="90000"/>
              </a:lnSpc>
              <a:buFontTx/>
              <a:buNone/>
            </a:pPr>
            <a:r>
              <a:rPr lang="en-US" altLang="en-US" sz="8000" dirty="0" smtClean="0">
                <a:latin typeface="Comic Sans MS" panose="030F0702030302020204" pitchFamily="66" charset="0"/>
              </a:rPr>
              <a:t>They speak</a:t>
            </a:r>
            <a:endParaRPr lang="en-US" altLang="en-US" sz="8000" dirty="0">
              <a:latin typeface="Comic Sans MS" panose="030F0702030302020204" pitchFamily="66" charset="0"/>
            </a:endParaRPr>
          </a:p>
        </p:txBody>
      </p:sp>
    </p:spTree>
    <p:extLst>
      <p:ext uri="{BB962C8B-B14F-4D97-AF65-F5344CB8AC3E}">
        <p14:creationId xmlns:p14="http://schemas.microsoft.com/office/powerpoint/2010/main" val="3748369035"/>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29699">
                                            <p:txEl>
                                              <p:pRg st="0" end="0"/>
                                            </p:txEl>
                                          </p:spTgt>
                                        </p:tgtEl>
                                        <p:attrNameLst>
                                          <p:attrName>style.visibility</p:attrName>
                                        </p:attrNameLst>
                                      </p:cBhvr>
                                      <p:to>
                                        <p:strVal val="visible"/>
                                      </p:to>
                                    </p:set>
                                    <p:anim to="" calcmode="lin" valueType="num">
                                      <p:cBhvr>
                                        <p:cTn id="7" dur="1" fill="hold"/>
                                        <p:tgtEl>
                                          <p:spTgt spid="29699">
                                            <p:txEl>
                                              <p:pRg st="0" end="0"/>
                                            </p:txEl>
                                          </p:spTgt>
                                        </p:tgtEl>
                                        <p:attrNameLst>
                                          <p:attrName/>
                                        </p:attrNameLst>
                                      </p:cBhvr>
                                    </p:anim>
                                  </p:childTnLst>
                                </p:cTn>
                              </p:par>
                            </p:childTnLst>
                          </p:cTn>
                        </p:par>
                      </p:childTnLst>
                    </p:cTn>
                  </p:par>
                  <p:par>
                    <p:cTn id="8" fill="hold" nodeType="clickPar">
                      <p:stCondLst>
                        <p:cond delay="indefinite"/>
                      </p:stCondLst>
                      <p:childTnLst>
                        <p:par>
                          <p:cTn id="9" fill="hold" nodeType="withGroup">
                            <p:stCondLst>
                              <p:cond delay="0"/>
                            </p:stCondLst>
                            <p:childTnLst>
                              <p:par>
                                <p:cTn id="10" presetID="24" presetClass="entr" presetSubtype="0" fill="hold" grpId="0" nodeType="clickEffect">
                                  <p:stCondLst>
                                    <p:cond delay="0"/>
                                  </p:stCondLst>
                                  <p:childTnLst>
                                    <p:set>
                                      <p:cBhvr>
                                        <p:cTn id="11" dur="1" fill="hold">
                                          <p:stCondLst>
                                            <p:cond delay="0"/>
                                          </p:stCondLst>
                                        </p:cTn>
                                        <p:tgtEl>
                                          <p:spTgt spid="29700">
                                            <p:txEl>
                                              <p:pRg st="0" end="0"/>
                                            </p:txEl>
                                          </p:spTgt>
                                        </p:tgtEl>
                                        <p:attrNameLst>
                                          <p:attrName>style.visibility</p:attrName>
                                        </p:attrNameLst>
                                      </p:cBhvr>
                                      <p:to>
                                        <p:strVal val="visible"/>
                                      </p:to>
                                    </p:set>
                                    <p:anim to="" calcmode="lin" valueType="num">
                                      <p:cBhvr>
                                        <p:cTn id="12" dur="1" fill="hold"/>
                                        <p:tgtEl>
                                          <p:spTgt spid="29700">
                                            <p:txEl>
                                              <p:pRg st="0" end="0"/>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9699" grpId="0" build="p"/>
      <p:bldP spid="29700" grpId="0" build="p"/>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b="1" u="sng" dirty="0" smtClean="0">
                <a:latin typeface="Comic Sans MS" panose="030F0702030302020204" pitchFamily="66" charset="0"/>
              </a:rPr>
              <a:t>Where is Teddy?</a:t>
            </a:r>
            <a:endParaRPr lang="en-US" b="1" u="sng" dirty="0">
              <a:latin typeface="Comic Sans MS" panose="030F0702030302020204" pitchFamily="66" charset="0"/>
            </a:endParaRPr>
          </a:p>
        </p:txBody>
      </p:sp>
      <p:sp>
        <p:nvSpPr>
          <p:cNvPr id="3" name="Content Placeholder 2"/>
          <p:cNvSpPr>
            <a:spLocks noGrp="1"/>
          </p:cNvSpPr>
          <p:nvPr>
            <p:ph idx="1"/>
          </p:nvPr>
        </p:nvSpPr>
        <p:spPr/>
        <p:txBody>
          <a:bodyPr>
            <a:normAutofit fontScale="92500" lnSpcReduction="20000"/>
          </a:bodyPr>
          <a:lstStyle/>
          <a:p>
            <a:r>
              <a:rPr lang="en-US" dirty="0"/>
              <a:t>1. This works well with any vocabulary list that you have pictures for.  </a:t>
            </a:r>
          </a:p>
          <a:p>
            <a:r>
              <a:rPr lang="en-US" dirty="0"/>
              <a:t>2. Have students work in pairs with a divider between them – so that their partner cannot see their workspace.  </a:t>
            </a:r>
          </a:p>
          <a:p>
            <a:r>
              <a:rPr lang="en-US" dirty="0"/>
              <a:t>3. Students lay out their pictures of vocabulary words and then they are given 5 Teddy Grahams. </a:t>
            </a:r>
          </a:p>
          <a:p>
            <a:r>
              <a:rPr lang="en-US" dirty="0"/>
              <a:t>4. They place the Teddy grahams on random vocabulary words/pictures. </a:t>
            </a:r>
          </a:p>
          <a:p>
            <a:r>
              <a:rPr lang="en-US" dirty="0"/>
              <a:t>5.  They then take turns guessing where the Teddy graham is hidden.  </a:t>
            </a:r>
          </a:p>
          <a:p>
            <a:r>
              <a:rPr lang="en-US" dirty="0"/>
              <a:t>6.  The winner guesses first.  </a:t>
            </a:r>
          </a:p>
          <a:p>
            <a:r>
              <a:rPr lang="en-US" dirty="0"/>
              <a:t>7.  As the partner guesses, they get to take off Teddy and eat him.  </a:t>
            </a:r>
          </a:p>
          <a:p>
            <a:r>
              <a:rPr lang="en-US" dirty="0"/>
              <a:t>8.  To keep track of where they have guessed they can put a mark on the paper. </a:t>
            </a:r>
          </a:p>
          <a:p>
            <a:endParaRPr lang="en-US" dirty="0"/>
          </a:p>
        </p:txBody>
      </p:sp>
    </p:spTree>
    <p:extLst>
      <p:ext uri="{BB962C8B-B14F-4D97-AF65-F5344CB8AC3E}">
        <p14:creationId xmlns:p14="http://schemas.microsoft.com/office/powerpoint/2010/main" val="3866588445"/>
      </p:ext>
    </p:extLst>
  </p:cSld>
  <p:clrMapOvr>
    <a:masterClrMapping/>
  </p:clrMapOvr>
  <p:timing>
    <p:tnLst>
      <p:par>
        <p:cTn xmlns:p14="http://schemas.microsoft.com/office/powerpoint/2010/mai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u="sng" dirty="0" smtClean="0">
                <a:latin typeface="Comic Sans MS" panose="030F0702030302020204" pitchFamily="66" charset="0"/>
              </a:rPr>
              <a:t>Body Building Game</a:t>
            </a:r>
            <a:endParaRPr lang="en-US" dirty="0">
              <a:latin typeface="Comic Sans MS" panose="030F0702030302020204" pitchFamily="66" charset="0"/>
            </a:endParaRPr>
          </a:p>
        </p:txBody>
      </p:sp>
      <p:sp>
        <p:nvSpPr>
          <p:cNvPr id="3" name="Content Placeholder 2"/>
          <p:cNvSpPr>
            <a:spLocks noGrp="1"/>
          </p:cNvSpPr>
          <p:nvPr>
            <p:ph idx="1"/>
          </p:nvPr>
        </p:nvSpPr>
        <p:spPr>
          <a:xfrm>
            <a:off x="469557" y="1433384"/>
            <a:ext cx="10884243" cy="4979773"/>
          </a:xfrm>
        </p:spPr>
        <p:txBody>
          <a:bodyPr>
            <a:normAutofit lnSpcReduction="10000"/>
          </a:bodyPr>
          <a:lstStyle/>
          <a:p>
            <a:pPr marL="0" indent="0">
              <a:buNone/>
            </a:pPr>
            <a:r>
              <a:rPr lang="en-US" dirty="0">
                <a:latin typeface="Comic Sans MS" panose="030F0702030302020204" pitchFamily="66" charset="0"/>
              </a:rPr>
              <a:t>1. Teacher divides the class into two teams (or more depending on size of class)</a:t>
            </a:r>
          </a:p>
          <a:p>
            <a:pPr marL="0" indent="0">
              <a:buNone/>
            </a:pPr>
            <a:r>
              <a:rPr lang="en-US" dirty="0">
                <a:latin typeface="Comic Sans MS" panose="030F0702030302020204" pitchFamily="66" charset="0"/>
              </a:rPr>
              <a:t>2. Teacher draws 2 featureless heads and bodies on board (no limbs). </a:t>
            </a:r>
          </a:p>
          <a:p>
            <a:pPr marL="0" indent="0">
              <a:buNone/>
            </a:pPr>
            <a:r>
              <a:rPr lang="en-US" dirty="0">
                <a:latin typeface="Comic Sans MS" panose="030F0702030302020204" pitchFamily="66" charset="0"/>
              </a:rPr>
              <a:t>3. Teacher writes the numbers if die with corresponding body parts (1 – eye, 2 – ear, 3 – nose, 4- mouth, 5 – arm and 6 – leg).</a:t>
            </a:r>
          </a:p>
          <a:p>
            <a:pPr marL="0" indent="0">
              <a:buNone/>
            </a:pPr>
            <a:r>
              <a:rPr lang="en-US" dirty="0">
                <a:latin typeface="Comic Sans MS" panose="030F0702030302020204" pitchFamily="66" charset="0"/>
              </a:rPr>
              <a:t>4. Teacher asks teams alternately a vocabulary, verb or grammar question.  If they are correct, they roll a die.  They then add the body part to their person.  Each team can only have the normal amounts of each body part.  They add nothing if they roll a body part that is already drawn.  </a:t>
            </a:r>
          </a:p>
          <a:p>
            <a:pPr marL="0" indent="0">
              <a:buNone/>
            </a:pPr>
            <a:r>
              <a:rPr lang="en-US" dirty="0">
                <a:latin typeface="Comic Sans MS" panose="030F0702030302020204" pitchFamily="66" charset="0"/>
              </a:rPr>
              <a:t>5. The winning team completes their person or monster first. </a:t>
            </a:r>
          </a:p>
          <a:p>
            <a:pPr marL="0" indent="0">
              <a:buNone/>
            </a:pPr>
            <a:endParaRPr lang="en-US" dirty="0">
              <a:latin typeface="Comic Sans MS" panose="030F0702030302020204" pitchFamily="66" charset="0"/>
            </a:endParaRPr>
          </a:p>
        </p:txBody>
      </p:sp>
    </p:spTree>
    <p:extLst>
      <p:ext uri="{BB962C8B-B14F-4D97-AF65-F5344CB8AC3E}">
        <p14:creationId xmlns:p14="http://schemas.microsoft.com/office/powerpoint/2010/main" val="1642187905"/>
      </p:ext>
    </p:extLst>
  </p:cSld>
  <p:clrMapOvr>
    <a:masterClrMapping/>
  </p:clrMapOvr>
  <p:timing>
    <p:tnLst>
      <p:par>
        <p:cTn xmlns:p14="http://schemas.microsoft.com/office/powerpoint/2010/mai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u="sng" dirty="0">
                <a:latin typeface="Comic Sans MS" panose="030F0702030302020204" pitchFamily="66" charset="0"/>
              </a:rPr>
              <a:t>Steal my value…</a:t>
            </a:r>
            <a:endParaRPr lang="en-US" dirty="0">
              <a:latin typeface="Comic Sans MS" panose="030F0702030302020204" pitchFamily="66" charset="0"/>
            </a:endParaRPr>
          </a:p>
        </p:txBody>
      </p:sp>
      <p:sp>
        <p:nvSpPr>
          <p:cNvPr id="3" name="Content Placeholder 2"/>
          <p:cNvSpPr>
            <a:spLocks noGrp="1"/>
          </p:cNvSpPr>
          <p:nvPr>
            <p:ph idx="1"/>
          </p:nvPr>
        </p:nvSpPr>
        <p:spPr/>
        <p:txBody>
          <a:bodyPr/>
          <a:lstStyle/>
          <a:p>
            <a:pPr marL="0" indent="0">
              <a:buNone/>
            </a:pPr>
            <a:r>
              <a:rPr lang="en-US" dirty="0">
                <a:latin typeface="Comic Sans MS" panose="030F0702030302020204" pitchFamily="66" charset="0"/>
              </a:rPr>
              <a:t>1. Teacher writes different award values on little folded papers and places them in a basket (example: one homework pass, 3 extra quiz points, one piece of candy, lunch with the teacher, verb conjugation book mark, French pencil, French button etc.)</a:t>
            </a:r>
          </a:p>
          <a:p>
            <a:pPr marL="0" indent="0">
              <a:buNone/>
            </a:pPr>
            <a:r>
              <a:rPr lang="en-US" dirty="0">
                <a:latin typeface="Comic Sans MS" panose="030F0702030302020204" pitchFamily="66" charset="0"/>
              </a:rPr>
              <a:t>2. Teacher then asks for a vocab word or grammatical concept (conjugation etc.).  The first student who raises his/her hand gets whatever award is on the paper.  When all ten awards have been given, students can STEAL awards from others. </a:t>
            </a:r>
          </a:p>
          <a:p>
            <a:pPr marL="0" indent="0">
              <a:buNone/>
            </a:pPr>
            <a:endParaRPr lang="en-US" dirty="0">
              <a:latin typeface="Comic Sans MS" panose="030F0702030302020204" pitchFamily="66" charset="0"/>
            </a:endParaRPr>
          </a:p>
        </p:txBody>
      </p:sp>
    </p:spTree>
    <p:extLst>
      <p:ext uri="{BB962C8B-B14F-4D97-AF65-F5344CB8AC3E}">
        <p14:creationId xmlns:p14="http://schemas.microsoft.com/office/powerpoint/2010/main" val="3675595862"/>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137718" y="4300152"/>
            <a:ext cx="8118389" cy="923330"/>
          </a:xfrm>
          <a:prstGeom prst="rect">
            <a:avLst/>
          </a:prstGeom>
          <a:noFill/>
        </p:spPr>
        <p:txBody>
          <a:bodyPr wrap="square" rtlCol="0">
            <a:spAutoFit/>
          </a:bodyPr>
          <a:lstStyle/>
          <a:p>
            <a:pPr algn="ctr"/>
            <a:r>
              <a:rPr lang="en-US" dirty="0" smtClean="0">
                <a:solidFill>
                  <a:schemeClr val="tx1">
                    <a:lumMod val="95000"/>
                    <a:lumOff val="5000"/>
                  </a:schemeClr>
                </a:solidFill>
                <a:latin typeface="Comic Sans MS" panose="030F0702030302020204" pitchFamily="66" charset="0"/>
              </a:rPr>
              <a:t> </a:t>
            </a:r>
          </a:p>
          <a:p>
            <a:pPr algn="ctr"/>
            <a:endParaRPr lang="en-US" dirty="0" smtClean="0">
              <a:solidFill>
                <a:schemeClr val="tx1">
                  <a:lumMod val="95000"/>
                  <a:lumOff val="5000"/>
                </a:schemeClr>
              </a:solidFill>
              <a:latin typeface="Comic Sans MS" panose="030F0702030302020204" pitchFamily="66" charset="0"/>
            </a:endParaRPr>
          </a:p>
          <a:p>
            <a:pPr algn="ctr"/>
            <a:endParaRPr lang="en-US" dirty="0">
              <a:latin typeface="Comic Sans MS" panose="030F0702030302020204" pitchFamily="66" charset="0"/>
            </a:endParaRPr>
          </a:p>
        </p:txBody>
      </p:sp>
      <p:sp>
        <p:nvSpPr>
          <p:cNvPr id="4" name="Rectangle 3"/>
          <p:cNvSpPr/>
          <p:nvPr/>
        </p:nvSpPr>
        <p:spPr>
          <a:xfrm>
            <a:off x="294808" y="0"/>
            <a:ext cx="11384113" cy="6924973"/>
          </a:xfrm>
          <a:prstGeom prst="rect">
            <a:avLst/>
          </a:prstGeom>
        </p:spPr>
        <p:txBody>
          <a:bodyPr wrap="square">
            <a:spAutoFit/>
          </a:bodyPr>
          <a:lstStyle/>
          <a:p>
            <a:pPr algn="ctr"/>
            <a:r>
              <a:rPr lang="en-US" sz="4400" b="1" u="sng" smtClean="0">
                <a:latin typeface="Comic Sans MS"/>
                <a:cs typeface="Comic Sans MS"/>
              </a:rPr>
              <a:t>Adverbs for </a:t>
            </a:r>
            <a:r>
              <a:rPr lang="en-US" sz="4400" b="1" u="sng" dirty="0" smtClean="0">
                <a:latin typeface="Comic Sans MS"/>
                <a:cs typeface="Comic Sans MS"/>
              </a:rPr>
              <a:t>Guessing Game</a:t>
            </a:r>
          </a:p>
          <a:p>
            <a:r>
              <a:rPr lang="en-US" sz="4000" dirty="0" smtClean="0"/>
              <a:t>Slowly			Cautiously	</a:t>
            </a:r>
            <a:r>
              <a:rPr lang="en-US" sz="4000" dirty="0"/>
              <a:t>	</a:t>
            </a:r>
            <a:r>
              <a:rPr lang="en-US" sz="4000" dirty="0" smtClean="0"/>
              <a:t>Efficiently</a:t>
            </a:r>
            <a:endParaRPr lang="en-US" sz="4000" dirty="0" smtClean="0"/>
          </a:p>
          <a:p>
            <a:r>
              <a:rPr lang="en-US" sz="4000" dirty="0" smtClean="0"/>
              <a:t>Quickly			Nastily			Angrily</a:t>
            </a:r>
          </a:p>
          <a:p>
            <a:r>
              <a:rPr lang="en-US" sz="4000" dirty="0" smtClean="0"/>
              <a:t>Politely     		Painfully			Sadly</a:t>
            </a:r>
          </a:p>
          <a:p>
            <a:r>
              <a:rPr lang="en-US" sz="4000" dirty="0" smtClean="0"/>
              <a:t>Impolitely		Enthusiastically	Shyly</a:t>
            </a:r>
          </a:p>
          <a:p>
            <a:r>
              <a:rPr lang="en-US" sz="4000" dirty="0" smtClean="0"/>
              <a:t>Quietly			Originally		Nervously</a:t>
            </a:r>
          </a:p>
          <a:p>
            <a:r>
              <a:rPr lang="en-US" sz="4000" dirty="0" smtClean="0"/>
              <a:t>Loudly			Happily			Courageously</a:t>
            </a:r>
          </a:p>
          <a:p>
            <a:r>
              <a:rPr lang="en-US" sz="4000" dirty="0" smtClean="0"/>
              <a:t>Musically		Aggressively		Stupidly</a:t>
            </a:r>
          </a:p>
          <a:p>
            <a:r>
              <a:rPr lang="en-US" sz="4000" dirty="0" smtClean="0"/>
              <a:t>Carelessly		Passionately		Annoyingly</a:t>
            </a:r>
          </a:p>
          <a:p>
            <a:r>
              <a:rPr lang="en-US" sz="4000" dirty="0" smtClean="0"/>
              <a:t>Carefully		Professionally	Suddenly</a:t>
            </a:r>
          </a:p>
          <a:p>
            <a:endParaRPr lang="en-US" sz="4000" dirty="0" smtClean="0"/>
          </a:p>
        </p:txBody>
      </p:sp>
    </p:spTree>
    <p:extLst>
      <p:ext uri="{BB962C8B-B14F-4D97-AF65-F5344CB8AC3E}">
        <p14:creationId xmlns:p14="http://schemas.microsoft.com/office/powerpoint/2010/main" val="1392263836"/>
      </p:ext>
    </p:extLst>
  </p:cSld>
  <p:clrMapOvr>
    <a:masterClrMapping/>
  </p:clrMapOvr>
  <p:timing>
    <p:tnLst>
      <p:par>
        <p:cTn xmlns:p14="http://schemas.microsoft.com/office/powerpoint/2010/mai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u="sng" dirty="0">
                <a:latin typeface="Comic Sans MS" panose="030F0702030302020204" pitchFamily="66" charset="0"/>
              </a:rPr>
              <a:t>Quick Circle</a:t>
            </a:r>
            <a:endParaRPr lang="en-US" dirty="0">
              <a:latin typeface="Comic Sans MS" panose="030F0702030302020204" pitchFamily="66" charset="0"/>
            </a:endParaRPr>
          </a:p>
        </p:txBody>
      </p:sp>
      <p:sp>
        <p:nvSpPr>
          <p:cNvPr id="3" name="Content Placeholder 2"/>
          <p:cNvSpPr>
            <a:spLocks noGrp="1"/>
          </p:cNvSpPr>
          <p:nvPr>
            <p:ph idx="1"/>
          </p:nvPr>
        </p:nvSpPr>
        <p:spPr/>
        <p:txBody>
          <a:bodyPr/>
          <a:lstStyle/>
          <a:p>
            <a:pPr marL="0" indent="0">
              <a:buNone/>
            </a:pPr>
            <a:r>
              <a:rPr lang="en-US" dirty="0">
                <a:latin typeface="Comic Sans MS" panose="030F0702030302020204" pitchFamily="66" charset="0"/>
              </a:rPr>
              <a:t>1. Students will play against one or two partners.</a:t>
            </a:r>
          </a:p>
          <a:p>
            <a:pPr marL="0" indent="0">
              <a:buNone/>
            </a:pPr>
            <a:r>
              <a:rPr lang="en-US" dirty="0">
                <a:latin typeface="Comic Sans MS" panose="030F0702030302020204" pitchFamily="66" charset="0"/>
              </a:rPr>
              <a:t>2. The teacher will create a game board by writing or typing current vocabulary words in varying directions or fonts.  </a:t>
            </a:r>
          </a:p>
          <a:p>
            <a:pPr marL="0" indent="0">
              <a:buNone/>
            </a:pPr>
            <a:r>
              <a:rPr lang="en-US" dirty="0">
                <a:latin typeface="Comic Sans MS" panose="030F0702030302020204" pitchFamily="66" charset="0"/>
              </a:rPr>
              <a:t>3. Each group of players will get different colored markers and a game board.</a:t>
            </a:r>
          </a:p>
          <a:p>
            <a:pPr marL="0" indent="0">
              <a:buNone/>
            </a:pPr>
            <a:r>
              <a:rPr lang="en-US" dirty="0">
                <a:latin typeface="Comic Sans MS" panose="030F0702030302020204" pitchFamily="66" charset="0"/>
              </a:rPr>
              <a:t>4. The teacher will call out a word in English. </a:t>
            </a:r>
            <a:br>
              <a:rPr lang="en-US" dirty="0">
                <a:latin typeface="Comic Sans MS" panose="030F0702030302020204" pitchFamily="66" charset="0"/>
              </a:rPr>
            </a:br>
            <a:r>
              <a:rPr lang="en-US" dirty="0">
                <a:latin typeface="Comic Sans MS" panose="030F0702030302020204" pitchFamily="66" charset="0"/>
              </a:rPr>
              <a:t>5. The students will compete against his/her partner to find and quickly circle the correct word in the TL.</a:t>
            </a:r>
            <a:br>
              <a:rPr lang="en-US" dirty="0">
                <a:latin typeface="Comic Sans MS" panose="030F0702030302020204" pitchFamily="66" charset="0"/>
              </a:rPr>
            </a:br>
            <a:r>
              <a:rPr lang="en-US" dirty="0">
                <a:latin typeface="Comic Sans MS" panose="030F0702030302020204" pitchFamily="66" charset="0"/>
              </a:rPr>
              <a:t>6. The student with the most circles at the end of the game wins.</a:t>
            </a:r>
          </a:p>
          <a:p>
            <a:pPr marL="0" indent="0">
              <a:buNone/>
            </a:pPr>
            <a:endParaRPr lang="en-US" dirty="0">
              <a:latin typeface="Comic Sans MS" panose="030F0702030302020204" pitchFamily="66" charset="0"/>
            </a:endParaRPr>
          </a:p>
        </p:txBody>
      </p:sp>
    </p:spTree>
    <p:extLst>
      <p:ext uri="{BB962C8B-B14F-4D97-AF65-F5344CB8AC3E}">
        <p14:creationId xmlns:p14="http://schemas.microsoft.com/office/powerpoint/2010/main" val="1108697017"/>
      </p:ext>
    </p:extLst>
  </p:cSld>
  <p:clrMapOvr>
    <a:masterClrMapping/>
  </p:clrMapOvr>
  <p:timing>
    <p:tnLst>
      <p:par>
        <p:cTn xmlns:p14="http://schemas.microsoft.com/office/powerpoint/2010/mai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01564" y="144409"/>
            <a:ext cx="10515600" cy="974944"/>
          </a:xfrm>
        </p:spPr>
        <p:txBody>
          <a:bodyPr/>
          <a:lstStyle/>
          <a:p>
            <a:r>
              <a:rPr lang="en-US" b="1" u="sng" dirty="0">
                <a:latin typeface="Comic Sans MS" panose="030F0702030302020204" pitchFamily="66" charset="0"/>
              </a:rPr>
              <a:t>Musical Chairs</a:t>
            </a:r>
            <a:endParaRPr lang="en-US" dirty="0">
              <a:latin typeface="Comic Sans MS" panose="030F0702030302020204" pitchFamily="66" charset="0"/>
            </a:endParaRPr>
          </a:p>
        </p:txBody>
      </p:sp>
      <p:sp>
        <p:nvSpPr>
          <p:cNvPr id="3" name="Content Placeholder 2"/>
          <p:cNvSpPr>
            <a:spLocks noGrp="1"/>
          </p:cNvSpPr>
          <p:nvPr>
            <p:ph idx="1"/>
          </p:nvPr>
        </p:nvSpPr>
        <p:spPr>
          <a:xfrm>
            <a:off x="141889" y="1119354"/>
            <a:ext cx="11634951" cy="5738646"/>
          </a:xfrm>
        </p:spPr>
        <p:txBody>
          <a:bodyPr>
            <a:normAutofit/>
          </a:bodyPr>
          <a:lstStyle/>
          <a:p>
            <a:pPr marL="0" indent="0">
              <a:buNone/>
            </a:pPr>
            <a:r>
              <a:rPr lang="en-US" sz="2400" dirty="0" smtClean="0">
                <a:latin typeface="Comic Sans MS" panose="030F0702030302020204" pitchFamily="66" charset="0"/>
              </a:rPr>
              <a:t>1. </a:t>
            </a:r>
            <a:r>
              <a:rPr lang="en-US" sz="2400" dirty="0">
                <a:latin typeface="Comic Sans MS" panose="030F0702030302020204" pitchFamily="66" charset="0"/>
              </a:rPr>
              <a:t>While seated in his/her original seat, the student will flip over the card and do the activity which is written on the card.  If the activity is to translate, the student will translate the word on the line on the answer sheet which corresponds with the number on the card.  If the activity is to conjugate, the student will conjugate the verb on the line on the answer sheet which corresponds with the number on the card.     </a:t>
            </a:r>
          </a:p>
          <a:p>
            <a:pPr marL="0" indent="0">
              <a:buNone/>
            </a:pPr>
            <a:r>
              <a:rPr lang="en-US" sz="2400" dirty="0">
                <a:latin typeface="Comic Sans MS" panose="030F0702030302020204" pitchFamily="66" charset="0"/>
              </a:rPr>
              <a:t>2. The student will flip the card over when he/she has finished.  </a:t>
            </a:r>
          </a:p>
          <a:p>
            <a:pPr marL="0" indent="0">
              <a:buNone/>
            </a:pPr>
            <a:r>
              <a:rPr lang="en-US" sz="2400" dirty="0">
                <a:latin typeface="Comic Sans MS" panose="030F0702030302020204" pitchFamily="66" charset="0"/>
              </a:rPr>
              <a:t>3. The teacher will begin playing music, students will get up and move/dance around the room until the music ends.  </a:t>
            </a:r>
          </a:p>
          <a:p>
            <a:pPr marL="0" indent="0">
              <a:buNone/>
            </a:pPr>
            <a:r>
              <a:rPr lang="en-US" sz="2400" dirty="0">
                <a:latin typeface="Comic Sans MS" panose="030F0702030302020204" pitchFamily="66" charset="0"/>
              </a:rPr>
              <a:t>4. When the music ends, the student will find a new seat and a new card.  Turn over the card and do the activity which is identified on the card.  </a:t>
            </a:r>
          </a:p>
          <a:p>
            <a:pPr marL="0" indent="0">
              <a:buNone/>
            </a:pPr>
            <a:r>
              <a:rPr lang="en-US" sz="2400" dirty="0">
                <a:latin typeface="Comic Sans MS" panose="030F0702030302020204" pitchFamily="66" charset="0"/>
              </a:rPr>
              <a:t> </a:t>
            </a:r>
            <a:r>
              <a:rPr lang="en-US" sz="2400" dirty="0" smtClean="0">
                <a:latin typeface="Comic Sans MS" panose="030F0702030302020204" pitchFamily="66" charset="0"/>
              </a:rPr>
              <a:t>5. The </a:t>
            </a:r>
            <a:r>
              <a:rPr lang="en-US" sz="2400" dirty="0">
                <a:latin typeface="Comic Sans MS" panose="030F0702030302020204" pitchFamily="66" charset="0"/>
              </a:rPr>
              <a:t>goal is for the students to do all of the activities on all of the cards.  You can collect this information and use as a formative assessment measure or review the answers as a whole group activity.</a:t>
            </a:r>
          </a:p>
        </p:txBody>
      </p:sp>
    </p:spTree>
    <p:extLst>
      <p:ext uri="{BB962C8B-B14F-4D97-AF65-F5344CB8AC3E}">
        <p14:creationId xmlns:p14="http://schemas.microsoft.com/office/powerpoint/2010/main" val="1127287045"/>
      </p:ext>
    </p:extLst>
  </p:cSld>
  <p:clrMapOvr>
    <a:masterClrMapping/>
  </p:clrMapOvr>
  <p:timing>
    <p:tnLst>
      <p:par>
        <p:cTn xmlns:p14="http://schemas.microsoft.com/office/powerpoint/2010/mai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31573" y="352768"/>
            <a:ext cx="10515600" cy="1325563"/>
          </a:xfrm>
        </p:spPr>
        <p:txBody>
          <a:bodyPr/>
          <a:lstStyle/>
          <a:p>
            <a:r>
              <a:rPr lang="en-US" b="1" u="sng" dirty="0">
                <a:latin typeface="Comic Sans MS" panose="030F0702030302020204" pitchFamily="66" charset="0"/>
              </a:rPr>
              <a:t>Touch your nose and tap</a:t>
            </a:r>
            <a:endParaRPr lang="en-US" dirty="0">
              <a:latin typeface="Comic Sans MS" panose="030F0702030302020204" pitchFamily="66" charset="0"/>
            </a:endParaRPr>
          </a:p>
        </p:txBody>
      </p:sp>
      <p:sp>
        <p:nvSpPr>
          <p:cNvPr id="3" name="Content Placeholder 2"/>
          <p:cNvSpPr>
            <a:spLocks noGrp="1"/>
          </p:cNvSpPr>
          <p:nvPr>
            <p:ph idx="1"/>
          </p:nvPr>
        </p:nvSpPr>
        <p:spPr>
          <a:xfrm>
            <a:off x="568411" y="1581664"/>
            <a:ext cx="10785389" cy="4843849"/>
          </a:xfrm>
        </p:spPr>
        <p:txBody>
          <a:bodyPr>
            <a:normAutofit lnSpcReduction="10000"/>
          </a:bodyPr>
          <a:lstStyle/>
          <a:p>
            <a:pPr marL="0" indent="0">
              <a:buNone/>
            </a:pPr>
            <a:r>
              <a:rPr lang="en-US" dirty="0">
                <a:latin typeface="Comic Sans MS" panose="030F0702030302020204" pitchFamily="66" charset="0"/>
              </a:rPr>
              <a:t>1. Students are in pairs, seated, facing one another, with at least one desk-table in between them.</a:t>
            </a:r>
          </a:p>
          <a:p>
            <a:pPr marL="0" indent="0">
              <a:buNone/>
            </a:pPr>
            <a:r>
              <a:rPr lang="en-US" dirty="0">
                <a:latin typeface="Comic Sans MS" panose="030F0702030302020204" pitchFamily="66" charset="0"/>
              </a:rPr>
              <a:t>2. They place their flashcards with vocabulary words in front of them, FL side facing up (maximum of 20 cards)</a:t>
            </a:r>
          </a:p>
          <a:p>
            <a:pPr marL="0" indent="0">
              <a:buNone/>
            </a:pPr>
            <a:r>
              <a:rPr lang="en-US" dirty="0">
                <a:latin typeface="Comic Sans MS" panose="030F0702030302020204" pitchFamily="66" charset="0"/>
              </a:rPr>
              <a:t>3. Students are instructed to place their right index finger on their nose in the TL</a:t>
            </a:r>
          </a:p>
          <a:p>
            <a:pPr marL="0" indent="0">
              <a:buNone/>
            </a:pPr>
            <a:r>
              <a:rPr lang="en-US" dirty="0">
                <a:latin typeface="Comic Sans MS" panose="030F0702030302020204" pitchFamily="66" charset="0"/>
              </a:rPr>
              <a:t>4. Teacher calls a word in English.</a:t>
            </a:r>
          </a:p>
          <a:p>
            <a:pPr marL="0" indent="0">
              <a:buNone/>
            </a:pPr>
            <a:r>
              <a:rPr lang="en-US" dirty="0">
                <a:latin typeface="Comic Sans MS" panose="030F0702030302020204" pitchFamily="66" charset="0"/>
              </a:rPr>
              <a:t>5. When one person of the pair finds the word, they grab it, check its translation on the back and it is worth one point.</a:t>
            </a:r>
          </a:p>
          <a:p>
            <a:pPr marL="0" indent="0">
              <a:buNone/>
            </a:pPr>
            <a:r>
              <a:rPr lang="en-US" dirty="0">
                <a:latin typeface="Comic Sans MS" panose="030F0702030302020204" pitchFamily="66" charset="0"/>
              </a:rPr>
              <a:t>6. By the end of the game, the one person who has the most cards wins. And receives a prize of your choosing.</a:t>
            </a:r>
          </a:p>
          <a:p>
            <a:pPr marL="0" indent="0">
              <a:buNone/>
            </a:pPr>
            <a:endParaRPr lang="en-US" dirty="0">
              <a:latin typeface="Comic Sans MS" panose="030F0702030302020204" pitchFamily="66" charset="0"/>
            </a:endParaRPr>
          </a:p>
        </p:txBody>
      </p:sp>
    </p:spTree>
    <p:extLst>
      <p:ext uri="{BB962C8B-B14F-4D97-AF65-F5344CB8AC3E}">
        <p14:creationId xmlns:p14="http://schemas.microsoft.com/office/powerpoint/2010/main" val="3270218645"/>
      </p:ext>
    </p:extLst>
  </p:cSld>
  <p:clrMapOvr>
    <a:masterClrMapping/>
  </p:clrMapOvr>
  <p:timing>
    <p:tnLst>
      <p:par>
        <p:cTn xmlns:p14="http://schemas.microsoft.com/office/powerpoint/2010/mai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31800" y="121285"/>
            <a:ext cx="10515600" cy="1325563"/>
          </a:xfrm>
        </p:spPr>
        <p:txBody>
          <a:bodyPr/>
          <a:lstStyle/>
          <a:p>
            <a:r>
              <a:rPr lang="en-US" b="1" u="sng" dirty="0" smtClean="0">
                <a:latin typeface="Comic Sans MS" panose="030F0702030302020204" pitchFamily="66" charset="0"/>
              </a:rPr>
              <a:t>Hot and Cold</a:t>
            </a:r>
            <a:endParaRPr lang="en-US" dirty="0">
              <a:latin typeface="Comic Sans MS" panose="030F0702030302020204" pitchFamily="66" charset="0"/>
            </a:endParaRPr>
          </a:p>
        </p:txBody>
      </p:sp>
      <p:sp>
        <p:nvSpPr>
          <p:cNvPr id="3" name="Content Placeholder 2"/>
          <p:cNvSpPr>
            <a:spLocks noGrp="1"/>
          </p:cNvSpPr>
          <p:nvPr>
            <p:ph idx="1"/>
          </p:nvPr>
        </p:nvSpPr>
        <p:spPr>
          <a:xfrm>
            <a:off x="431800" y="1158240"/>
            <a:ext cx="10922000" cy="5537200"/>
          </a:xfrm>
        </p:spPr>
        <p:txBody>
          <a:bodyPr>
            <a:normAutofit fontScale="92500" lnSpcReduction="10000"/>
          </a:bodyPr>
          <a:lstStyle/>
          <a:p>
            <a:pPr marL="0" indent="0">
              <a:buNone/>
            </a:pPr>
            <a:r>
              <a:rPr lang="en-US" dirty="0" smtClean="0">
                <a:latin typeface="Comic Sans MS" panose="030F0702030302020204" pitchFamily="66" charset="0"/>
              </a:rPr>
              <a:t>1. Teacher </a:t>
            </a:r>
            <a:r>
              <a:rPr lang="en-US" dirty="0">
                <a:latin typeface="Comic Sans MS" panose="030F0702030302020204" pitchFamily="66" charset="0"/>
              </a:rPr>
              <a:t>finds objects that represent vocabulary from the unit.  </a:t>
            </a:r>
            <a:br>
              <a:rPr lang="en-US" dirty="0">
                <a:latin typeface="Comic Sans MS" panose="030F0702030302020204" pitchFamily="66" charset="0"/>
              </a:rPr>
            </a:br>
            <a:r>
              <a:rPr lang="en-US" dirty="0">
                <a:latin typeface="Comic Sans MS" panose="030F0702030302020204" pitchFamily="66" charset="0"/>
              </a:rPr>
              <a:t>2. Choose an object that will be hidden.  Show the object to the students. Send one person into the hallway.  </a:t>
            </a:r>
            <a:br>
              <a:rPr lang="en-US" dirty="0">
                <a:latin typeface="Comic Sans MS" panose="030F0702030302020204" pitchFamily="66" charset="0"/>
              </a:rPr>
            </a:br>
            <a:r>
              <a:rPr lang="en-US" dirty="0">
                <a:latin typeface="Comic Sans MS" panose="030F0702030302020204" pitchFamily="66" charset="0"/>
              </a:rPr>
              <a:t>3. Pick a student to hide the object somewhere in the room. It must be partly visible.  </a:t>
            </a:r>
            <a:br>
              <a:rPr lang="en-US" dirty="0">
                <a:latin typeface="Comic Sans MS" panose="030F0702030302020204" pitchFamily="66" charset="0"/>
              </a:rPr>
            </a:br>
            <a:r>
              <a:rPr lang="en-US" dirty="0">
                <a:latin typeface="Comic Sans MS" panose="030F0702030302020204" pitchFamily="66" charset="0"/>
              </a:rPr>
              <a:t>4. Have the student who was in the hallway come back into the room. </a:t>
            </a:r>
            <a:br>
              <a:rPr lang="en-US" dirty="0">
                <a:latin typeface="Comic Sans MS" panose="030F0702030302020204" pitchFamily="66" charset="0"/>
              </a:rPr>
            </a:br>
            <a:r>
              <a:rPr lang="en-US" dirty="0">
                <a:latin typeface="Comic Sans MS" panose="030F0702030302020204" pitchFamily="66" charset="0"/>
              </a:rPr>
              <a:t>5. Students say the TL word for the object that was hidden over an over – getting quieter as the person gets farther away and louder until they are near the object. </a:t>
            </a:r>
            <a:br>
              <a:rPr lang="en-US" dirty="0">
                <a:latin typeface="Comic Sans MS" panose="030F0702030302020204" pitchFamily="66" charset="0"/>
              </a:rPr>
            </a:br>
            <a:endParaRPr lang="en-US" dirty="0" smtClean="0">
              <a:latin typeface="Comic Sans MS" panose="030F0702030302020204" pitchFamily="66" charset="0"/>
            </a:endParaRPr>
          </a:p>
          <a:p>
            <a:pPr marL="0" indent="0">
              <a:buNone/>
            </a:pPr>
            <a:r>
              <a:rPr lang="en-US" dirty="0" smtClean="0">
                <a:latin typeface="Comic Sans MS" panose="030F0702030302020204" pitchFamily="66" charset="0"/>
              </a:rPr>
              <a:t>Suggestions</a:t>
            </a:r>
            <a:r>
              <a:rPr lang="en-US" dirty="0">
                <a:latin typeface="Comic Sans MS" panose="030F0702030302020204" pitchFamily="66" charset="0"/>
              </a:rPr>
              <a:t>:</a:t>
            </a:r>
          </a:p>
          <a:p>
            <a:pPr marL="0" indent="0">
              <a:buNone/>
            </a:pPr>
            <a:r>
              <a:rPr lang="en-US" dirty="0">
                <a:latin typeface="Comic Sans MS" panose="030F0702030302020204" pitchFamily="66" charset="0"/>
              </a:rPr>
              <a:t>You can keep track of the time it takes the student to find the objects to make it more of a contest.  Some of the objects that work well are potato head parts, classroom vocabulary, Barbie or Ken clothing, or plastic food. </a:t>
            </a:r>
          </a:p>
        </p:txBody>
      </p:sp>
    </p:spTree>
    <p:extLst>
      <p:ext uri="{BB962C8B-B14F-4D97-AF65-F5344CB8AC3E}">
        <p14:creationId xmlns:p14="http://schemas.microsoft.com/office/powerpoint/2010/main" val="650881962"/>
      </p:ext>
    </p:extLst>
  </p:cSld>
  <p:clrMapOvr>
    <a:masterClrMapping/>
  </p:clrMapOvr>
  <p:timing>
    <p:tnLst>
      <p:par>
        <p:cTn xmlns:p14="http://schemas.microsoft.com/office/powerpoint/2010/mai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31800" y="121285"/>
            <a:ext cx="10515600" cy="1325563"/>
          </a:xfrm>
        </p:spPr>
        <p:txBody>
          <a:bodyPr/>
          <a:lstStyle/>
          <a:p>
            <a:r>
              <a:rPr lang="en-US" b="1" u="sng" dirty="0" err="1" smtClean="0">
                <a:latin typeface="Comic Sans MS" panose="030F0702030302020204" pitchFamily="66" charset="0"/>
              </a:rPr>
              <a:t>PacMan</a:t>
            </a:r>
            <a:endParaRPr lang="en-US" dirty="0">
              <a:latin typeface="Comic Sans MS" panose="030F0702030302020204" pitchFamily="66" charset="0"/>
            </a:endParaRPr>
          </a:p>
        </p:txBody>
      </p:sp>
      <p:sp>
        <p:nvSpPr>
          <p:cNvPr id="3" name="Content Placeholder 2"/>
          <p:cNvSpPr>
            <a:spLocks noGrp="1"/>
          </p:cNvSpPr>
          <p:nvPr>
            <p:ph idx="1"/>
          </p:nvPr>
        </p:nvSpPr>
        <p:spPr>
          <a:xfrm>
            <a:off x="431800" y="1158240"/>
            <a:ext cx="10922000" cy="5537200"/>
          </a:xfrm>
        </p:spPr>
        <p:txBody>
          <a:bodyPr>
            <a:normAutofit fontScale="92500" lnSpcReduction="20000"/>
          </a:bodyPr>
          <a:lstStyle/>
          <a:p>
            <a:r>
              <a:rPr lang="en-US" dirty="0" err="1">
                <a:latin typeface="Comic Sans MS"/>
                <a:cs typeface="Comic Sans MS"/>
              </a:rPr>
              <a:t>Pacman</a:t>
            </a:r>
            <a:r>
              <a:rPr lang="en-US" dirty="0">
                <a:latin typeface="Comic Sans MS"/>
                <a:cs typeface="Comic Sans MS"/>
              </a:rPr>
              <a:t> is a game of elimination. The aim is to be the last one standing.</a:t>
            </a:r>
          </a:p>
          <a:p>
            <a:r>
              <a:rPr lang="en-US" dirty="0">
                <a:latin typeface="Comic Sans MS"/>
                <a:cs typeface="Comic Sans MS"/>
              </a:rPr>
              <a:t>1. Students spread out around the room.  </a:t>
            </a:r>
          </a:p>
          <a:p>
            <a:r>
              <a:rPr lang="en-US" dirty="0">
                <a:latin typeface="Comic Sans MS"/>
                <a:cs typeface="Comic Sans MS"/>
              </a:rPr>
              <a:t>2. The teacher asks a question in the TL, the students will then raise their hands to answer. </a:t>
            </a:r>
          </a:p>
          <a:p>
            <a:r>
              <a:rPr lang="en-US" dirty="0">
                <a:latin typeface="Comic Sans MS"/>
                <a:cs typeface="Comic Sans MS"/>
              </a:rPr>
              <a:t>3. The first one with their hand up has the first chance to answer the question. </a:t>
            </a:r>
          </a:p>
          <a:p>
            <a:r>
              <a:rPr lang="en-US" dirty="0">
                <a:latin typeface="Comic Sans MS"/>
                <a:cs typeface="Comic Sans MS"/>
              </a:rPr>
              <a:t>4. They must answer it correctly if they do not, they are out and return to their seat.  </a:t>
            </a:r>
          </a:p>
          <a:p>
            <a:r>
              <a:rPr lang="en-US" dirty="0">
                <a:latin typeface="Comic Sans MS"/>
                <a:cs typeface="Comic Sans MS"/>
              </a:rPr>
              <a:t>5. If it is answered correctly they make take two steps and if they can tap someone on the shoulder they are eliminated. </a:t>
            </a:r>
          </a:p>
          <a:p>
            <a:r>
              <a:rPr lang="en-US" dirty="0">
                <a:latin typeface="Comic Sans MS"/>
                <a:cs typeface="Comic Sans MS"/>
              </a:rPr>
              <a:t>6. They can only get one person out at a time. Then the teacher asks another question and the same process applies. Until you only have one person left standing.</a:t>
            </a:r>
          </a:p>
          <a:p>
            <a:pPr marL="0" indent="0">
              <a:buNone/>
            </a:pPr>
            <a:r>
              <a:rPr lang="en-US" dirty="0">
                <a:latin typeface="Comic Sans MS" panose="030F0702030302020204" pitchFamily="66" charset="0"/>
              </a:rPr>
              <a:t/>
            </a:r>
            <a:br>
              <a:rPr lang="en-US" dirty="0">
                <a:latin typeface="Comic Sans MS" panose="030F0702030302020204" pitchFamily="66" charset="0"/>
              </a:rPr>
            </a:br>
            <a:endParaRPr lang="en-US" dirty="0" smtClean="0">
              <a:latin typeface="Comic Sans MS" panose="030F0702030302020204" pitchFamily="66" charset="0"/>
            </a:endParaRPr>
          </a:p>
        </p:txBody>
      </p:sp>
    </p:spTree>
    <p:extLst>
      <p:ext uri="{BB962C8B-B14F-4D97-AF65-F5344CB8AC3E}">
        <p14:creationId xmlns:p14="http://schemas.microsoft.com/office/powerpoint/2010/main" val="2396641495"/>
      </p:ext>
    </p:extLst>
  </p:cSld>
  <p:clrMapOvr>
    <a:masterClrMapping/>
  </p:clrMapOvr>
  <p:timing>
    <p:tnLst>
      <p:par>
        <p:cTn xmlns:p14="http://schemas.microsoft.com/office/powerpoint/2010/mai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31800" y="121285"/>
            <a:ext cx="10515600" cy="1325563"/>
          </a:xfrm>
        </p:spPr>
        <p:txBody>
          <a:bodyPr/>
          <a:lstStyle/>
          <a:p>
            <a:r>
              <a:rPr lang="en-US" b="1" u="sng" dirty="0" err="1" smtClean="0">
                <a:latin typeface="Comic Sans MS" panose="030F0702030302020204" pitchFamily="66" charset="0"/>
              </a:rPr>
              <a:t>PacMan</a:t>
            </a:r>
            <a:r>
              <a:rPr lang="en-US" b="1" u="sng" dirty="0" smtClean="0">
                <a:latin typeface="Comic Sans MS" panose="030F0702030302020204" pitchFamily="66" charset="0"/>
              </a:rPr>
              <a:t> (cont’d)</a:t>
            </a:r>
            <a:endParaRPr lang="en-US" dirty="0">
              <a:latin typeface="Comic Sans MS" panose="030F0702030302020204" pitchFamily="66" charset="0"/>
            </a:endParaRPr>
          </a:p>
        </p:txBody>
      </p:sp>
      <p:sp>
        <p:nvSpPr>
          <p:cNvPr id="3" name="Content Placeholder 2"/>
          <p:cNvSpPr>
            <a:spLocks noGrp="1"/>
          </p:cNvSpPr>
          <p:nvPr>
            <p:ph idx="1"/>
          </p:nvPr>
        </p:nvSpPr>
        <p:spPr>
          <a:xfrm>
            <a:off x="431800" y="1158240"/>
            <a:ext cx="10922000" cy="5537200"/>
          </a:xfrm>
        </p:spPr>
        <p:txBody>
          <a:bodyPr>
            <a:normAutofit fontScale="92500" lnSpcReduction="20000"/>
          </a:bodyPr>
          <a:lstStyle/>
          <a:p>
            <a:r>
              <a:rPr lang="en-US" dirty="0">
                <a:latin typeface="Comic Sans MS"/>
                <a:cs typeface="Comic Sans MS"/>
              </a:rPr>
              <a:t>Helpful Hints:</a:t>
            </a:r>
          </a:p>
          <a:p>
            <a:pPr lvl="0"/>
            <a:r>
              <a:rPr lang="en-US" dirty="0">
                <a:latin typeface="Comic Sans MS"/>
                <a:cs typeface="Comic Sans MS"/>
              </a:rPr>
              <a:t>When you have a large class start by dividing the room into 2 so you can see all the players clearly.</a:t>
            </a:r>
          </a:p>
          <a:p>
            <a:pPr lvl="0"/>
            <a:r>
              <a:rPr lang="en-US" dirty="0">
                <a:latin typeface="Comic Sans MS"/>
                <a:cs typeface="Comic Sans MS"/>
              </a:rPr>
              <a:t>You can have “special questions” that are really difficult and if answered correctly the students can take two steps but can eliminate as many people as they can OR they can take four steps instead of two.</a:t>
            </a:r>
          </a:p>
          <a:p>
            <a:pPr lvl="0"/>
            <a:r>
              <a:rPr lang="en-US" dirty="0">
                <a:latin typeface="Comic Sans MS"/>
                <a:cs typeface="Comic Sans MS"/>
              </a:rPr>
              <a:t>If you ask a question and the students who are still playing can’t answer it ask the students who have been eliminated and if they answer it correctly they can return to the game.</a:t>
            </a:r>
          </a:p>
          <a:p>
            <a:pPr lvl="0"/>
            <a:r>
              <a:rPr lang="en-US" dirty="0">
                <a:latin typeface="Comic Sans MS"/>
                <a:cs typeface="Comic Sans MS"/>
              </a:rPr>
              <a:t>You can ask other students to become the person who asks the questions.</a:t>
            </a:r>
          </a:p>
          <a:p>
            <a:pPr lvl="0"/>
            <a:r>
              <a:rPr lang="en-US" dirty="0">
                <a:latin typeface="Comic Sans MS"/>
                <a:cs typeface="Comic Sans MS"/>
              </a:rPr>
              <a:t>Be sure to have an activity ready for the students to complete after they have been eliminated.</a:t>
            </a:r>
          </a:p>
          <a:p>
            <a:pPr marL="0" indent="0">
              <a:buNone/>
            </a:pPr>
            <a:r>
              <a:rPr lang="en-US" dirty="0">
                <a:latin typeface="Comic Sans MS" panose="030F0702030302020204" pitchFamily="66" charset="0"/>
              </a:rPr>
              <a:t/>
            </a:r>
            <a:br>
              <a:rPr lang="en-US" dirty="0">
                <a:latin typeface="Comic Sans MS" panose="030F0702030302020204" pitchFamily="66" charset="0"/>
              </a:rPr>
            </a:br>
            <a:endParaRPr lang="en-US" dirty="0" smtClean="0">
              <a:latin typeface="Comic Sans MS" panose="030F0702030302020204" pitchFamily="66" charset="0"/>
            </a:endParaRPr>
          </a:p>
        </p:txBody>
      </p:sp>
    </p:spTree>
    <p:extLst>
      <p:ext uri="{BB962C8B-B14F-4D97-AF65-F5344CB8AC3E}">
        <p14:creationId xmlns:p14="http://schemas.microsoft.com/office/powerpoint/2010/main" val="4230790149"/>
      </p:ext>
    </p:extLst>
  </p:cSld>
  <p:clrMapOvr>
    <a:masterClrMapping/>
  </p:clrMapOvr>
  <p:timing>
    <p:tnLst>
      <p:par>
        <p:cTn xmlns:p14="http://schemas.microsoft.com/office/powerpoint/2010/mai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31800" y="121285"/>
            <a:ext cx="10515600" cy="1325563"/>
          </a:xfrm>
        </p:spPr>
        <p:txBody>
          <a:bodyPr/>
          <a:lstStyle/>
          <a:p>
            <a:r>
              <a:rPr lang="en-US" b="1" u="sng" dirty="0" smtClean="0">
                <a:latin typeface="Comic Sans MS" panose="030F0702030302020204" pitchFamily="66" charset="0"/>
              </a:rPr>
              <a:t>Speed Writing</a:t>
            </a:r>
            <a:endParaRPr lang="en-US" dirty="0">
              <a:latin typeface="Comic Sans MS" panose="030F0702030302020204" pitchFamily="66" charset="0"/>
            </a:endParaRPr>
          </a:p>
        </p:txBody>
      </p:sp>
      <p:sp>
        <p:nvSpPr>
          <p:cNvPr id="3" name="Content Placeholder 2"/>
          <p:cNvSpPr>
            <a:spLocks noGrp="1"/>
          </p:cNvSpPr>
          <p:nvPr>
            <p:ph idx="1"/>
          </p:nvPr>
        </p:nvSpPr>
        <p:spPr>
          <a:xfrm>
            <a:off x="431800" y="1158239"/>
            <a:ext cx="10922000" cy="5895379"/>
          </a:xfrm>
        </p:spPr>
        <p:txBody>
          <a:bodyPr>
            <a:normAutofit fontScale="55000" lnSpcReduction="20000"/>
          </a:bodyPr>
          <a:lstStyle/>
          <a:p>
            <a:pPr marL="514350" indent="-514350">
              <a:buAutoNum type="arabicPeriod"/>
            </a:pPr>
            <a:r>
              <a:rPr lang="en-US" sz="3400" dirty="0" smtClean="0">
                <a:latin typeface="Comic Sans MS"/>
                <a:cs typeface="Comic Sans MS"/>
              </a:rPr>
              <a:t>Give </a:t>
            </a:r>
            <a:r>
              <a:rPr lang="en-US" sz="3400" dirty="0">
                <a:latin typeface="Comic Sans MS"/>
                <a:cs typeface="Comic Sans MS"/>
              </a:rPr>
              <a:t>the students two minutes to write as many sentences as they can (in the TL). </a:t>
            </a:r>
            <a:endParaRPr lang="en-US" sz="3400" dirty="0" smtClean="0">
              <a:latin typeface="Comic Sans MS"/>
              <a:cs typeface="Comic Sans MS"/>
            </a:endParaRPr>
          </a:p>
          <a:p>
            <a:pPr marL="514350" indent="-514350">
              <a:buAutoNum type="arabicPeriod"/>
            </a:pPr>
            <a:endParaRPr lang="en-US" sz="3400" dirty="0">
              <a:latin typeface="Comic Sans MS"/>
              <a:cs typeface="Comic Sans MS"/>
            </a:endParaRPr>
          </a:p>
          <a:p>
            <a:pPr marL="0" indent="0">
              <a:buNone/>
            </a:pPr>
            <a:r>
              <a:rPr lang="en-US" sz="3400" dirty="0">
                <a:latin typeface="Comic Sans MS"/>
                <a:cs typeface="Comic Sans MS"/>
              </a:rPr>
              <a:t>2. At the end of the two minutes the students swap work and get a point for every correct </a:t>
            </a:r>
            <a:endParaRPr lang="en-US" sz="3400" dirty="0" smtClean="0">
              <a:latin typeface="Comic Sans MS"/>
              <a:cs typeface="Comic Sans MS"/>
            </a:endParaRPr>
          </a:p>
          <a:p>
            <a:pPr marL="0" indent="0">
              <a:buNone/>
            </a:pPr>
            <a:r>
              <a:rPr lang="en-US" sz="3400" dirty="0" smtClean="0">
                <a:latin typeface="Comic Sans MS"/>
                <a:cs typeface="Comic Sans MS"/>
              </a:rPr>
              <a:t>sentence </a:t>
            </a:r>
            <a:r>
              <a:rPr lang="en-US" sz="3400" dirty="0">
                <a:latin typeface="Comic Sans MS"/>
                <a:cs typeface="Comic Sans MS"/>
              </a:rPr>
              <a:t>they have written. </a:t>
            </a:r>
          </a:p>
          <a:p>
            <a:pPr marL="0" indent="0">
              <a:buNone/>
            </a:pPr>
            <a:r>
              <a:rPr lang="en-US" sz="3400" dirty="0">
                <a:latin typeface="Comic Sans MS"/>
                <a:cs typeface="Comic Sans MS"/>
              </a:rPr>
              <a:t>3. Whoever gets the most sentences wins. </a:t>
            </a:r>
          </a:p>
          <a:p>
            <a:pPr marL="0" indent="0">
              <a:buNone/>
            </a:pPr>
            <a:r>
              <a:rPr lang="en-US" sz="3400" dirty="0">
                <a:latin typeface="Comic Sans MS"/>
                <a:cs typeface="Comic Sans MS"/>
              </a:rPr>
              <a:t>4. Then discuss how basic sentences can be easily modified to write different sentences.</a:t>
            </a:r>
          </a:p>
          <a:p>
            <a:pPr marL="0" indent="0">
              <a:buNone/>
            </a:pPr>
            <a:r>
              <a:rPr lang="en-US" sz="3400" dirty="0">
                <a:latin typeface="Comic Sans MS"/>
                <a:cs typeface="Comic Sans MS"/>
              </a:rPr>
              <a:t>5. After a few rounds limit the number of times they can write sentences about peoples ages </a:t>
            </a:r>
            <a:endParaRPr lang="en-US" sz="3400" dirty="0" smtClean="0">
              <a:latin typeface="Comic Sans MS"/>
              <a:cs typeface="Comic Sans MS"/>
            </a:endParaRPr>
          </a:p>
          <a:p>
            <a:pPr marL="0" indent="0">
              <a:buNone/>
            </a:pPr>
            <a:r>
              <a:rPr lang="en-US" sz="3400" dirty="0" smtClean="0">
                <a:latin typeface="Comic Sans MS"/>
                <a:cs typeface="Comic Sans MS"/>
              </a:rPr>
              <a:t>and </a:t>
            </a:r>
            <a:r>
              <a:rPr lang="en-US" sz="3400" dirty="0">
                <a:latin typeface="Comic Sans MS"/>
                <a:cs typeface="Comic Sans MS"/>
              </a:rPr>
              <a:t>names etc.</a:t>
            </a:r>
          </a:p>
          <a:p>
            <a:pPr marL="0" indent="0">
              <a:buNone/>
            </a:pPr>
            <a:r>
              <a:rPr lang="en-US" sz="3400" dirty="0">
                <a:latin typeface="Comic Sans MS"/>
                <a:cs typeface="Comic Sans MS"/>
              </a:rPr>
              <a:t>6. Once the students are familiar with the game, change the scoring system award extra </a:t>
            </a:r>
            <a:r>
              <a:rPr lang="en-US" sz="3400" dirty="0" smtClean="0">
                <a:latin typeface="Comic Sans MS"/>
                <a:cs typeface="Comic Sans MS"/>
              </a:rPr>
              <a:t>points</a:t>
            </a:r>
          </a:p>
          <a:p>
            <a:pPr marL="0" indent="0">
              <a:buNone/>
            </a:pPr>
            <a:r>
              <a:rPr lang="en-US" sz="3400" dirty="0" smtClean="0">
                <a:latin typeface="Comic Sans MS"/>
                <a:cs typeface="Comic Sans MS"/>
              </a:rPr>
              <a:t> </a:t>
            </a:r>
            <a:r>
              <a:rPr lang="en-US" sz="3400" dirty="0">
                <a:latin typeface="Comic Sans MS"/>
                <a:cs typeface="Comic Sans MS"/>
              </a:rPr>
              <a:t>if students use current vocabulary or longer sentences that include because</a:t>
            </a:r>
            <a:r>
              <a:rPr lang="en-US" sz="3400" dirty="0" smtClean="0">
                <a:latin typeface="Comic Sans MS"/>
                <a:cs typeface="Comic Sans MS"/>
              </a:rPr>
              <a:t>.</a:t>
            </a:r>
          </a:p>
          <a:p>
            <a:endParaRPr lang="en-US" sz="3400" dirty="0">
              <a:latin typeface="Comic Sans MS"/>
              <a:cs typeface="Comic Sans MS"/>
            </a:endParaRPr>
          </a:p>
          <a:p>
            <a:endParaRPr lang="en-US" sz="3400" dirty="0" smtClean="0">
              <a:latin typeface="Comic Sans MS"/>
              <a:cs typeface="Comic Sans MS"/>
            </a:endParaRPr>
          </a:p>
          <a:p>
            <a:pPr marL="0" indent="0">
              <a:buNone/>
            </a:pPr>
            <a:r>
              <a:rPr lang="en-US" sz="3400" dirty="0" smtClean="0">
                <a:latin typeface="Comic Sans MS"/>
                <a:cs typeface="Comic Sans MS"/>
              </a:rPr>
              <a:t>Helpful Hints</a:t>
            </a:r>
          </a:p>
          <a:p>
            <a:pPr lvl="0"/>
            <a:r>
              <a:rPr lang="en-US" sz="3400" dirty="0" smtClean="0">
                <a:latin typeface="Comic Sans MS"/>
                <a:cs typeface="Comic Sans MS"/>
              </a:rPr>
              <a:t>Get </a:t>
            </a:r>
            <a:r>
              <a:rPr lang="en-US" sz="3400" dirty="0">
                <a:latin typeface="Comic Sans MS"/>
                <a:cs typeface="Comic Sans MS"/>
              </a:rPr>
              <a:t>the student to correct each other’s work. After a few rounds, errors can result in minus points.  The students get very good at correcting work and writing and start looking for common errors like word order.</a:t>
            </a:r>
          </a:p>
          <a:p>
            <a:endParaRPr lang="en-US" sz="3400" dirty="0"/>
          </a:p>
          <a:p>
            <a:pPr marL="0" indent="0">
              <a:buNone/>
            </a:pPr>
            <a:r>
              <a:rPr lang="en-US" dirty="0">
                <a:latin typeface="Comic Sans MS" panose="030F0702030302020204" pitchFamily="66" charset="0"/>
              </a:rPr>
              <a:t/>
            </a:r>
            <a:br>
              <a:rPr lang="en-US" dirty="0">
                <a:latin typeface="Comic Sans MS" panose="030F0702030302020204" pitchFamily="66" charset="0"/>
              </a:rPr>
            </a:br>
            <a:endParaRPr lang="en-US" dirty="0" smtClean="0">
              <a:latin typeface="Comic Sans MS" panose="030F0702030302020204" pitchFamily="66" charset="0"/>
            </a:endParaRPr>
          </a:p>
        </p:txBody>
      </p:sp>
    </p:spTree>
    <p:extLst>
      <p:ext uri="{BB962C8B-B14F-4D97-AF65-F5344CB8AC3E}">
        <p14:creationId xmlns:p14="http://schemas.microsoft.com/office/powerpoint/2010/main" val="2182226246"/>
      </p:ext>
    </p:extLst>
  </p:cSld>
  <p:clrMapOvr>
    <a:masterClrMapping/>
  </p:clrMapOvr>
  <p:timing>
    <p:tnLst>
      <p:par>
        <p:cTn xmlns:p14="http://schemas.microsoft.com/office/powerpoint/2010/mai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u="sng" dirty="0" smtClean="0">
                <a:latin typeface="Comic Sans MS" panose="030F0702030302020204" pitchFamily="66" charset="0"/>
              </a:rPr>
              <a:t>Outburst!</a:t>
            </a:r>
            <a:endParaRPr lang="en-US" b="1" u="sng" dirty="0">
              <a:latin typeface="Comic Sans MS" panose="030F0702030302020204" pitchFamily="66" charset="0"/>
            </a:endParaRPr>
          </a:p>
        </p:txBody>
      </p:sp>
      <p:sp>
        <p:nvSpPr>
          <p:cNvPr id="3" name="Content Placeholder 2"/>
          <p:cNvSpPr>
            <a:spLocks noGrp="1"/>
          </p:cNvSpPr>
          <p:nvPr>
            <p:ph idx="1"/>
          </p:nvPr>
        </p:nvSpPr>
        <p:spPr/>
        <p:txBody>
          <a:bodyPr>
            <a:normAutofit/>
          </a:bodyPr>
          <a:lstStyle/>
          <a:p>
            <a:r>
              <a:rPr lang="en-US" dirty="0">
                <a:latin typeface="Comic Sans MS"/>
                <a:cs typeface="Comic Sans MS"/>
              </a:rPr>
              <a:t>Each team will need a whiteboard, marker, and eraser.</a:t>
            </a:r>
          </a:p>
          <a:p>
            <a:r>
              <a:rPr lang="en-US" dirty="0">
                <a:latin typeface="Comic Sans MS"/>
                <a:cs typeface="Comic Sans MS"/>
              </a:rPr>
              <a:t>Teacher will create Outburst game to review unit grammar and vocabulary.</a:t>
            </a:r>
          </a:p>
          <a:p>
            <a:r>
              <a:rPr lang="en-US" dirty="0">
                <a:latin typeface="Comic Sans MS"/>
                <a:cs typeface="Comic Sans MS"/>
              </a:rPr>
              <a:t>Directions: </a:t>
            </a:r>
          </a:p>
          <a:p>
            <a:r>
              <a:rPr lang="en-US" dirty="0">
                <a:latin typeface="Comic Sans MS"/>
                <a:cs typeface="Comic Sans MS"/>
              </a:rPr>
              <a:t>Teacher will create an outburst game in smart notes.  This game is created by identifying topics and groups.  </a:t>
            </a:r>
          </a:p>
          <a:p>
            <a:pPr marL="0" indent="0">
              <a:buNone/>
            </a:pPr>
            <a:r>
              <a:rPr lang="en-US" dirty="0" smtClean="0">
                <a:latin typeface="Comic Sans MS" panose="030F0702030302020204" pitchFamily="66" charset="0"/>
              </a:rPr>
              <a:t>.  </a:t>
            </a:r>
            <a:endParaRPr lang="en-US" dirty="0">
              <a:latin typeface="Comic Sans MS" panose="030F0702030302020204" pitchFamily="66" charset="0"/>
            </a:endParaRPr>
          </a:p>
          <a:p>
            <a:endParaRPr lang="en-US" dirty="0"/>
          </a:p>
        </p:txBody>
      </p:sp>
    </p:spTree>
    <p:extLst>
      <p:ext uri="{BB962C8B-B14F-4D97-AF65-F5344CB8AC3E}">
        <p14:creationId xmlns:p14="http://schemas.microsoft.com/office/powerpoint/2010/main" val="3137967100"/>
      </p:ext>
    </p:extLst>
  </p:cSld>
  <p:clrMapOvr>
    <a:masterClrMapping/>
  </p:clrMapOvr>
  <p:timing>
    <p:tnLst>
      <p:par>
        <p:cTn xmlns:p14="http://schemas.microsoft.com/office/powerpoint/2010/mai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u="sng" dirty="0" smtClean="0">
                <a:latin typeface="Comic Sans MS" panose="030F0702030302020204" pitchFamily="66" charset="0"/>
              </a:rPr>
              <a:t>Random Word Chooser</a:t>
            </a:r>
            <a:endParaRPr lang="en-US" b="1" u="sng" dirty="0">
              <a:latin typeface="Comic Sans MS" panose="030F0702030302020204" pitchFamily="66" charset="0"/>
            </a:endParaRPr>
          </a:p>
        </p:txBody>
      </p:sp>
      <p:sp>
        <p:nvSpPr>
          <p:cNvPr id="3" name="Content Placeholder 2"/>
          <p:cNvSpPr>
            <a:spLocks noGrp="1"/>
          </p:cNvSpPr>
          <p:nvPr>
            <p:ph idx="1"/>
          </p:nvPr>
        </p:nvSpPr>
        <p:spPr/>
        <p:txBody>
          <a:bodyPr>
            <a:normAutofit fontScale="70000" lnSpcReduction="20000"/>
          </a:bodyPr>
          <a:lstStyle/>
          <a:p>
            <a:pPr marL="0" indent="0">
              <a:buNone/>
            </a:pPr>
            <a:r>
              <a:rPr lang="en-US" dirty="0" smtClean="0"/>
              <a:t>*</a:t>
            </a:r>
            <a:r>
              <a:rPr lang="en-US" sz="3300" dirty="0" smtClean="0">
                <a:latin typeface="Comic Sans MS"/>
                <a:cs typeface="Comic Sans MS"/>
              </a:rPr>
              <a:t>Begin </a:t>
            </a:r>
            <a:r>
              <a:rPr lang="en-US" sz="3300" dirty="0">
                <a:latin typeface="Comic Sans MS"/>
                <a:cs typeface="Comic Sans MS"/>
              </a:rPr>
              <a:t>by dividing the student into two groups.  Hand one set of cards out to each group.  The cards should be on different colored paper (I have made mine out of colored index cards so the kids easily know which students are on their team.  The teacher will shuffle the cards and hand out an equal number of cards to each student.</a:t>
            </a:r>
          </a:p>
          <a:p>
            <a:pPr marL="0" indent="0">
              <a:buNone/>
            </a:pPr>
            <a:r>
              <a:rPr lang="en-US" sz="3300" dirty="0" smtClean="0">
                <a:latin typeface="Comic Sans MS"/>
                <a:cs typeface="Comic Sans MS"/>
              </a:rPr>
              <a:t>*The </a:t>
            </a:r>
            <a:r>
              <a:rPr lang="en-US" sz="3300" dirty="0">
                <a:latin typeface="Comic Sans MS"/>
                <a:cs typeface="Comic Sans MS"/>
              </a:rPr>
              <a:t>teacher will keep one set of numbered cards.</a:t>
            </a:r>
          </a:p>
          <a:p>
            <a:pPr marL="0" indent="0">
              <a:buNone/>
            </a:pPr>
            <a:r>
              <a:rPr lang="en-US" sz="3300" dirty="0" smtClean="0">
                <a:latin typeface="Comic Sans MS"/>
                <a:cs typeface="Comic Sans MS"/>
              </a:rPr>
              <a:t>*The </a:t>
            </a:r>
            <a:r>
              <a:rPr lang="en-US" sz="3300" dirty="0">
                <a:latin typeface="Comic Sans MS"/>
                <a:cs typeface="Comic Sans MS"/>
              </a:rPr>
              <a:t>teacher will pull two random cards.  The student with the numbers called competes in the round.  If the student holds both numbers, he/she can choose the teammate to compete. </a:t>
            </a:r>
          </a:p>
          <a:p>
            <a:pPr marL="0" indent="0">
              <a:buNone/>
            </a:pPr>
            <a:r>
              <a:rPr lang="en-US" sz="3300" dirty="0" smtClean="0">
                <a:latin typeface="Comic Sans MS"/>
                <a:cs typeface="Comic Sans MS"/>
              </a:rPr>
              <a:t>*The </a:t>
            </a:r>
            <a:r>
              <a:rPr lang="en-US" sz="3300" dirty="0">
                <a:latin typeface="Comic Sans MS"/>
                <a:cs typeface="Comic Sans MS"/>
              </a:rPr>
              <a:t>teacher will click on select, the random word chooser will choose a word.  The student who identifies the word first, earns a point for the team.</a:t>
            </a:r>
          </a:p>
          <a:p>
            <a:r>
              <a:rPr lang="en-US" sz="3300" dirty="0">
                <a:latin typeface="Comic Sans MS"/>
                <a:cs typeface="Comic Sans MS"/>
              </a:rPr>
              <a:t>The team with the most points at the end of the game wins</a:t>
            </a:r>
            <a:r>
              <a:rPr lang="en-US" dirty="0">
                <a:latin typeface="Comic Sans MS"/>
                <a:cs typeface="Comic Sans MS"/>
              </a:rPr>
              <a:t>.</a:t>
            </a:r>
          </a:p>
          <a:p>
            <a:pPr marL="0" indent="0">
              <a:buNone/>
            </a:pPr>
            <a:r>
              <a:rPr lang="en-US" dirty="0" smtClean="0">
                <a:latin typeface="Comic Sans MS" panose="030F0702030302020204" pitchFamily="66" charset="0"/>
              </a:rPr>
              <a:t>.  </a:t>
            </a:r>
            <a:endParaRPr lang="en-US" dirty="0">
              <a:latin typeface="Comic Sans MS" panose="030F0702030302020204" pitchFamily="66" charset="0"/>
            </a:endParaRPr>
          </a:p>
          <a:p>
            <a:endParaRPr lang="en-US" dirty="0"/>
          </a:p>
        </p:txBody>
      </p:sp>
    </p:spTree>
    <p:extLst>
      <p:ext uri="{BB962C8B-B14F-4D97-AF65-F5344CB8AC3E}">
        <p14:creationId xmlns:p14="http://schemas.microsoft.com/office/powerpoint/2010/main" val="341215703"/>
      </p:ext>
    </p:extLst>
  </p:cSld>
  <p:clrMapOvr>
    <a:masterClrMapping/>
  </p:clrMapOvr>
  <p:timing>
    <p:tnLst>
      <p:par>
        <p:cTn xmlns:p14="http://schemas.microsoft.com/office/powerpoint/2010/mai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u="sng" dirty="0" smtClean="0">
                <a:latin typeface="Comic Sans MS" panose="030F0702030302020204" pitchFamily="66" charset="0"/>
              </a:rPr>
              <a:t>De la chance/</a:t>
            </a:r>
            <a:r>
              <a:rPr lang="en-US" b="1" u="sng" dirty="0" err="1" smtClean="0">
                <a:latin typeface="Comic Sans MS" panose="030F0702030302020204" pitchFamily="66" charset="0"/>
              </a:rPr>
              <a:t>Suerte</a:t>
            </a:r>
            <a:r>
              <a:rPr lang="en-US" b="1" u="sng" dirty="0" smtClean="0">
                <a:latin typeface="Comic Sans MS" panose="030F0702030302020204" pitchFamily="66" charset="0"/>
              </a:rPr>
              <a:t> with verbs</a:t>
            </a:r>
            <a:endParaRPr lang="en-US" b="1" u="sng" dirty="0">
              <a:latin typeface="Comic Sans MS" panose="030F0702030302020204" pitchFamily="66" charset="0"/>
            </a:endParaRPr>
          </a:p>
        </p:txBody>
      </p:sp>
      <p:sp>
        <p:nvSpPr>
          <p:cNvPr id="3" name="Content Placeholder 2"/>
          <p:cNvSpPr>
            <a:spLocks noGrp="1"/>
          </p:cNvSpPr>
          <p:nvPr>
            <p:ph idx="1"/>
          </p:nvPr>
        </p:nvSpPr>
        <p:spPr/>
        <p:txBody>
          <a:bodyPr>
            <a:normAutofit fontScale="92500" lnSpcReduction="10000"/>
          </a:bodyPr>
          <a:lstStyle/>
          <a:p>
            <a:r>
              <a:rPr lang="en-US" sz="3200" dirty="0" smtClean="0">
                <a:latin typeface="Comic Sans MS"/>
                <a:cs typeface="Comic Sans MS"/>
              </a:rPr>
              <a:t>The </a:t>
            </a:r>
            <a:r>
              <a:rPr lang="en-US" sz="3200" dirty="0">
                <a:latin typeface="Comic Sans MS"/>
                <a:cs typeface="Comic Sans MS"/>
              </a:rPr>
              <a:t>teacher will spin the spinner for the subject pronoun and choose select for the verb.  The students compete to conjugate the verb to the subject pronoun.</a:t>
            </a:r>
          </a:p>
          <a:p>
            <a:r>
              <a:rPr lang="en-US" sz="3200" dirty="0">
                <a:latin typeface="Comic Sans MS"/>
                <a:cs typeface="Comic Sans MS"/>
              </a:rPr>
              <a:t>The first team to complete the conjugation wins two spins, each team that answers correctly gets one spin.</a:t>
            </a:r>
          </a:p>
          <a:p>
            <a:r>
              <a:rPr lang="en-US" sz="3200" dirty="0">
                <a:latin typeface="Comic Sans MS"/>
                <a:cs typeface="Comic Sans MS"/>
              </a:rPr>
              <a:t>The spinner has many options both to increase the point value and decrease the point value.</a:t>
            </a:r>
          </a:p>
          <a:p>
            <a:r>
              <a:rPr lang="en-US" sz="3200" dirty="0">
                <a:latin typeface="Comic Sans MS"/>
                <a:cs typeface="Comic Sans MS"/>
              </a:rPr>
              <a:t>The writer changes with each new verb conjugation.</a:t>
            </a:r>
          </a:p>
          <a:p>
            <a:r>
              <a:rPr lang="en-US" sz="3200" dirty="0">
                <a:latin typeface="Comic Sans MS"/>
                <a:cs typeface="Comic Sans MS"/>
              </a:rPr>
              <a:t>The team with the most points wins.</a:t>
            </a:r>
          </a:p>
          <a:p>
            <a:pPr marL="0" indent="0">
              <a:buNone/>
            </a:pPr>
            <a:r>
              <a:rPr lang="en-US" dirty="0" smtClean="0">
                <a:latin typeface="Comic Sans MS" panose="030F0702030302020204" pitchFamily="66" charset="0"/>
              </a:rPr>
              <a:t>.  </a:t>
            </a:r>
            <a:endParaRPr lang="en-US" dirty="0">
              <a:latin typeface="Comic Sans MS" panose="030F0702030302020204" pitchFamily="66" charset="0"/>
            </a:endParaRPr>
          </a:p>
          <a:p>
            <a:endParaRPr lang="en-US" dirty="0"/>
          </a:p>
        </p:txBody>
      </p:sp>
    </p:spTree>
    <p:extLst>
      <p:ext uri="{BB962C8B-B14F-4D97-AF65-F5344CB8AC3E}">
        <p14:creationId xmlns:p14="http://schemas.microsoft.com/office/powerpoint/2010/main" val="3313243655"/>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137718" y="4300152"/>
            <a:ext cx="8118389" cy="923330"/>
          </a:xfrm>
          <a:prstGeom prst="rect">
            <a:avLst/>
          </a:prstGeom>
          <a:noFill/>
        </p:spPr>
        <p:txBody>
          <a:bodyPr wrap="square" rtlCol="0">
            <a:spAutoFit/>
          </a:bodyPr>
          <a:lstStyle/>
          <a:p>
            <a:pPr algn="ctr"/>
            <a:r>
              <a:rPr lang="en-US" dirty="0" smtClean="0">
                <a:solidFill>
                  <a:schemeClr val="tx1">
                    <a:lumMod val="95000"/>
                    <a:lumOff val="5000"/>
                  </a:schemeClr>
                </a:solidFill>
                <a:latin typeface="Comic Sans MS" panose="030F0702030302020204" pitchFamily="66" charset="0"/>
              </a:rPr>
              <a:t> </a:t>
            </a:r>
          </a:p>
          <a:p>
            <a:pPr algn="ctr"/>
            <a:endParaRPr lang="en-US" dirty="0" smtClean="0">
              <a:solidFill>
                <a:schemeClr val="tx1">
                  <a:lumMod val="95000"/>
                  <a:lumOff val="5000"/>
                </a:schemeClr>
              </a:solidFill>
              <a:latin typeface="Comic Sans MS" panose="030F0702030302020204" pitchFamily="66" charset="0"/>
            </a:endParaRPr>
          </a:p>
          <a:p>
            <a:pPr algn="ctr"/>
            <a:endParaRPr lang="en-US" dirty="0">
              <a:latin typeface="Comic Sans MS" panose="030F0702030302020204" pitchFamily="66" charset="0"/>
            </a:endParaRPr>
          </a:p>
        </p:txBody>
      </p:sp>
      <p:sp>
        <p:nvSpPr>
          <p:cNvPr id="4" name="Rectangle 3"/>
          <p:cNvSpPr/>
          <p:nvPr/>
        </p:nvSpPr>
        <p:spPr>
          <a:xfrm>
            <a:off x="294808" y="0"/>
            <a:ext cx="11384113" cy="6801862"/>
          </a:xfrm>
          <a:prstGeom prst="rect">
            <a:avLst/>
          </a:prstGeom>
        </p:spPr>
        <p:txBody>
          <a:bodyPr wrap="square">
            <a:spAutoFit/>
          </a:bodyPr>
          <a:lstStyle/>
          <a:p>
            <a:pPr algn="ctr"/>
            <a:r>
              <a:rPr lang="en-US" sz="4400" u="sng" dirty="0" smtClean="0">
                <a:latin typeface="Comic Sans MS"/>
                <a:cs typeface="Comic Sans MS"/>
              </a:rPr>
              <a:t>Sneak a Peak</a:t>
            </a:r>
          </a:p>
          <a:p>
            <a:r>
              <a:rPr lang="en-US" sz="2200" dirty="0">
                <a:latin typeface="Comic Sans MS"/>
                <a:cs typeface="Comic Sans MS"/>
              </a:rPr>
              <a:t>1. When the game begins, the students will take turns going out to the hallway to look at the list of vocabulary words for their one student per group can go out to the hallway at a time.  </a:t>
            </a:r>
          </a:p>
          <a:p>
            <a:r>
              <a:rPr lang="en-US" sz="2200" dirty="0">
                <a:latin typeface="Comic Sans MS"/>
                <a:cs typeface="Comic Sans MS"/>
              </a:rPr>
              <a:t>2. The student comes back in and reports to the group the words in the TL.  </a:t>
            </a:r>
          </a:p>
          <a:p>
            <a:r>
              <a:rPr lang="en-US" sz="2200" dirty="0">
                <a:latin typeface="Comic Sans MS"/>
                <a:cs typeface="Comic Sans MS"/>
              </a:rPr>
              <a:t>3. The students put the images in order as they are listed in the hallway. </a:t>
            </a:r>
          </a:p>
          <a:p>
            <a:r>
              <a:rPr lang="en-US" sz="2200" dirty="0">
                <a:latin typeface="Comic Sans MS"/>
                <a:cs typeface="Comic Sans MS"/>
              </a:rPr>
              <a:t>4. The next student goes out and the process is repeated until the team is confident that they have the images in the same order as they are listed in the hallway.</a:t>
            </a:r>
          </a:p>
          <a:p>
            <a:r>
              <a:rPr lang="en-US" sz="2200" dirty="0">
                <a:latin typeface="Comic Sans MS"/>
                <a:cs typeface="Comic Sans MS"/>
              </a:rPr>
              <a:t>5. The team calls the teacher over to check their work.  </a:t>
            </a:r>
          </a:p>
          <a:p>
            <a:r>
              <a:rPr lang="en-US" sz="2200" dirty="0">
                <a:latin typeface="Comic Sans MS"/>
                <a:cs typeface="Comic Sans MS"/>
              </a:rPr>
              <a:t>6. IF it is incorrect, the team continues the process until it is correct.  </a:t>
            </a:r>
            <a:br>
              <a:rPr lang="en-US" sz="2200" dirty="0">
                <a:latin typeface="Comic Sans MS"/>
                <a:cs typeface="Comic Sans MS"/>
              </a:rPr>
            </a:br>
            <a:r>
              <a:rPr lang="en-US" sz="2200" dirty="0">
                <a:latin typeface="Comic Sans MS"/>
                <a:cs typeface="Comic Sans MS"/>
              </a:rPr>
              <a:t>IF it is correct, the team writes the words in the TL on the answer sheet.  </a:t>
            </a:r>
          </a:p>
          <a:p>
            <a:r>
              <a:rPr lang="en-US" sz="2200" dirty="0">
                <a:latin typeface="Comic Sans MS"/>
                <a:cs typeface="Comic Sans MS"/>
              </a:rPr>
              <a:t>7. The 1</a:t>
            </a:r>
            <a:r>
              <a:rPr lang="en-US" sz="2200" baseline="30000" dirty="0">
                <a:latin typeface="Comic Sans MS"/>
                <a:cs typeface="Comic Sans MS"/>
              </a:rPr>
              <a:t>st</a:t>
            </a:r>
            <a:r>
              <a:rPr lang="en-US" sz="2200" dirty="0">
                <a:latin typeface="Comic Sans MS"/>
                <a:cs typeface="Comic Sans MS"/>
              </a:rPr>
              <a:t> team to finish gets 6 points, the 2</a:t>
            </a:r>
            <a:r>
              <a:rPr lang="en-US" sz="2200" baseline="30000" dirty="0">
                <a:latin typeface="Comic Sans MS"/>
                <a:cs typeface="Comic Sans MS"/>
              </a:rPr>
              <a:t>nd</a:t>
            </a:r>
            <a:r>
              <a:rPr lang="en-US" sz="2200" dirty="0">
                <a:latin typeface="Comic Sans MS"/>
                <a:cs typeface="Comic Sans MS"/>
              </a:rPr>
              <a:t> team gets 5 points, the 3</a:t>
            </a:r>
            <a:r>
              <a:rPr lang="en-US" sz="2200" baseline="30000" dirty="0">
                <a:latin typeface="Comic Sans MS"/>
                <a:cs typeface="Comic Sans MS"/>
              </a:rPr>
              <a:t>rd</a:t>
            </a:r>
            <a:r>
              <a:rPr lang="en-US" sz="2200" dirty="0">
                <a:latin typeface="Comic Sans MS"/>
                <a:cs typeface="Comic Sans MS"/>
              </a:rPr>
              <a:t> team gets 4 points and so on.</a:t>
            </a:r>
          </a:p>
          <a:p>
            <a:r>
              <a:rPr lang="en-US" sz="2200" dirty="0">
                <a:latin typeface="Comic Sans MS"/>
                <a:cs typeface="Comic Sans MS"/>
              </a:rPr>
              <a:t>8. When all of the groups are done, they will rotate to a new table with a new group of words. </a:t>
            </a:r>
          </a:p>
          <a:p>
            <a:r>
              <a:rPr lang="en-US" sz="2200" dirty="0">
                <a:latin typeface="Comic Sans MS"/>
                <a:cs typeface="Comic Sans MS"/>
              </a:rPr>
              <a:t>9. After each group has been to each table, the team with the most points wins. The entire game should be played in TL.</a:t>
            </a:r>
          </a:p>
          <a:p>
            <a:endParaRPr lang="en-US" sz="4000" dirty="0"/>
          </a:p>
        </p:txBody>
      </p:sp>
    </p:spTree>
    <p:extLst>
      <p:ext uri="{BB962C8B-B14F-4D97-AF65-F5344CB8AC3E}">
        <p14:creationId xmlns:p14="http://schemas.microsoft.com/office/powerpoint/2010/main" val="3422448794"/>
      </p:ext>
    </p:extLst>
  </p:cSld>
  <p:clrMapOvr>
    <a:masterClrMapping/>
  </p:clrMapOvr>
  <p:timing>
    <p:tnLst>
      <p:par>
        <p:cTn xmlns:p14="http://schemas.microsoft.com/office/powerpoint/2010/mai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u="sng" dirty="0" smtClean="0">
                <a:latin typeface="Comic Sans MS" panose="030F0702030302020204" pitchFamily="66" charset="0"/>
              </a:rPr>
              <a:t>Fun Websites to Try:</a:t>
            </a:r>
            <a:endParaRPr lang="en-US" b="1" u="sng" dirty="0">
              <a:latin typeface="Comic Sans MS" panose="030F0702030302020204" pitchFamily="66" charset="0"/>
            </a:endParaRPr>
          </a:p>
        </p:txBody>
      </p:sp>
      <p:sp>
        <p:nvSpPr>
          <p:cNvPr id="3" name="Content Placeholder 2"/>
          <p:cNvSpPr>
            <a:spLocks noGrp="1"/>
          </p:cNvSpPr>
          <p:nvPr>
            <p:ph idx="1"/>
          </p:nvPr>
        </p:nvSpPr>
        <p:spPr/>
        <p:txBody>
          <a:bodyPr>
            <a:normAutofit/>
          </a:bodyPr>
          <a:lstStyle/>
          <a:p>
            <a:r>
              <a:rPr lang="en-US" sz="3200" dirty="0" err="1" smtClean="0">
                <a:latin typeface="Comic Sans MS"/>
                <a:cs typeface="Comic Sans MS"/>
              </a:rPr>
              <a:t>Kahoot</a:t>
            </a:r>
            <a:r>
              <a:rPr lang="en-US" sz="3200" dirty="0">
                <a:latin typeface="Comic Sans MS"/>
                <a:cs typeface="Comic Sans MS"/>
              </a:rPr>
              <a:t> !  and </a:t>
            </a:r>
            <a:r>
              <a:rPr lang="en-US" sz="3200" dirty="0" err="1">
                <a:latin typeface="Comic Sans MS"/>
                <a:cs typeface="Comic Sans MS"/>
              </a:rPr>
              <a:t>Quizizz</a:t>
            </a:r>
            <a:r>
              <a:rPr lang="en-US" sz="3200" dirty="0">
                <a:latin typeface="Comic Sans MS"/>
                <a:cs typeface="Comic Sans MS"/>
              </a:rPr>
              <a:t> – both of these are websites that are free and very easy to use – you can create your own lists or use ones that are already there.  They are both very motiving and really get the students excited. </a:t>
            </a:r>
          </a:p>
          <a:p>
            <a:endParaRPr lang="en-US" sz="3200" dirty="0"/>
          </a:p>
          <a:p>
            <a:pPr marL="0" indent="0">
              <a:buNone/>
            </a:pPr>
            <a:r>
              <a:rPr lang="en-US" dirty="0" smtClean="0">
                <a:latin typeface="Comic Sans MS" panose="030F0702030302020204" pitchFamily="66" charset="0"/>
              </a:rPr>
              <a:t>.  </a:t>
            </a:r>
            <a:endParaRPr lang="en-US" dirty="0">
              <a:latin typeface="Comic Sans MS" panose="030F0702030302020204" pitchFamily="66" charset="0"/>
            </a:endParaRPr>
          </a:p>
          <a:p>
            <a:endParaRPr lang="en-US" dirty="0"/>
          </a:p>
        </p:txBody>
      </p:sp>
    </p:spTree>
    <p:extLst>
      <p:ext uri="{BB962C8B-B14F-4D97-AF65-F5344CB8AC3E}">
        <p14:creationId xmlns:p14="http://schemas.microsoft.com/office/powerpoint/2010/main" val="4191305391"/>
      </p:ext>
    </p:extLst>
  </p:cSld>
  <p:clrMapOvr>
    <a:masterClrMapping/>
  </p:clrMapOvr>
  <p:timing>
    <p:tnLst>
      <p:par>
        <p:cTn xmlns:p14="http://schemas.microsoft.com/office/powerpoint/2010/mai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u="sng" dirty="0" smtClean="0">
                <a:latin typeface="Comic Sans MS" panose="030F0702030302020204" pitchFamily="66" charset="0"/>
              </a:rPr>
              <a:t>Tic </a:t>
            </a:r>
            <a:r>
              <a:rPr lang="en-US" b="1" u="sng" dirty="0" err="1" smtClean="0">
                <a:latin typeface="Comic Sans MS" panose="030F0702030302020204" pitchFamily="66" charset="0"/>
              </a:rPr>
              <a:t>Tac</a:t>
            </a:r>
            <a:r>
              <a:rPr lang="en-US" b="1" u="sng" dirty="0" smtClean="0">
                <a:latin typeface="Comic Sans MS" panose="030F0702030302020204" pitchFamily="66" charset="0"/>
              </a:rPr>
              <a:t> Toe</a:t>
            </a:r>
            <a:endParaRPr lang="en-US" b="1" u="sng" dirty="0">
              <a:latin typeface="Comic Sans MS" panose="030F0702030302020204" pitchFamily="66" charset="0"/>
            </a:endParaRPr>
          </a:p>
        </p:txBody>
      </p:sp>
      <p:sp>
        <p:nvSpPr>
          <p:cNvPr id="3" name="Content Placeholder 2"/>
          <p:cNvSpPr>
            <a:spLocks noGrp="1"/>
          </p:cNvSpPr>
          <p:nvPr>
            <p:ph idx="1"/>
          </p:nvPr>
        </p:nvSpPr>
        <p:spPr>
          <a:xfrm>
            <a:off x="838200" y="1655674"/>
            <a:ext cx="10515600" cy="5202326"/>
          </a:xfrm>
        </p:spPr>
        <p:txBody>
          <a:bodyPr>
            <a:normAutofit fontScale="77500" lnSpcReduction="20000"/>
          </a:bodyPr>
          <a:lstStyle/>
          <a:p>
            <a:r>
              <a:rPr lang="en-US" sz="4200" dirty="0">
                <a:latin typeface="Comic Sans MS"/>
                <a:cs typeface="Comic Sans MS"/>
              </a:rPr>
              <a:t>There are multiple ways to play Tic </a:t>
            </a:r>
            <a:r>
              <a:rPr lang="en-US" sz="4200" dirty="0" err="1">
                <a:latin typeface="Comic Sans MS"/>
                <a:cs typeface="Comic Sans MS"/>
              </a:rPr>
              <a:t>Tac</a:t>
            </a:r>
            <a:r>
              <a:rPr lang="en-US" sz="4200" dirty="0">
                <a:latin typeface="Comic Sans MS"/>
                <a:cs typeface="Comic Sans MS"/>
              </a:rPr>
              <a:t> Toe or have Tic </a:t>
            </a:r>
            <a:r>
              <a:rPr lang="en-US" sz="4200" dirty="0" err="1">
                <a:latin typeface="Comic Sans MS"/>
                <a:cs typeface="Comic Sans MS"/>
              </a:rPr>
              <a:t>Tac</a:t>
            </a:r>
            <a:r>
              <a:rPr lang="en-US" sz="4200" dirty="0">
                <a:latin typeface="Comic Sans MS"/>
                <a:cs typeface="Comic Sans MS"/>
              </a:rPr>
              <a:t> Toe differentiated activities available for your students.</a:t>
            </a:r>
          </a:p>
          <a:p>
            <a:r>
              <a:rPr lang="en-US" sz="4200" dirty="0">
                <a:latin typeface="Comic Sans MS"/>
                <a:cs typeface="Comic Sans MS"/>
              </a:rPr>
              <a:t>Students are each given a game board – each game board contains two games – with 9 spaces (tic </a:t>
            </a:r>
            <a:r>
              <a:rPr lang="en-US" sz="4200" dirty="0" err="1">
                <a:latin typeface="Comic Sans MS"/>
                <a:cs typeface="Comic Sans MS"/>
              </a:rPr>
              <a:t>tac</a:t>
            </a:r>
            <a:r>
              <a:rPr lang="en-US" sz="4200" dirty="0">
                <a:latin typeface="Comic Sans MS"/>
                <a:cs typeface="Comic Sans MS"/>
              </a:rPr>
              <a:t> toe board). The first student chooses a spot to start. Their partner will tell them what they need to translate or say – if they get it correct – then both partners put an X or an O in that spot.  This continues until someone wins or until a tie is declared. Students can change partners or continue on with second game. </a:t>
            </a:r>
          </a:p>
          <a:p>
            <a:endParaRPr lang="en-US" sz="3200" dirty="0"/>
          </a:p>
          <a:p>
            <a:pPr marL="0" indent="0">
              <a:buNone/>
            </a:pPr>
            <a:r>
              <a:rPr lang="en-US" dirty="0" smtClean="0">
                <a:latin typeface="Comic Sans MS" panose="030F0702030302020204" pitchFamily="66" charset="0"/>
              </a:rPr>
              <a:t>.  </a:t>
            </a:r>
            <a:endParaRPr lang="en-US" dirty="0">
              <a:latin typeface="Comic Sans MS" panose="030F0702030302020204" pitchFamily="66" charset="0"/>
            </a:endParaRPr>
          </a:p>
          <a:p>
            <a:endParaRPr lang="en-US" dirty="0"/>
          </a:p>
        </p:txBody>
      </p:sp>
    </p:spTree>
    <p:extLst>
      <p:ext uri="{BB962C8B-B14F-4D97-AF65-F5344CB8AC3E}">
        <p14:creationId xmlns:p14="http://schemas.microsoft.com/office/powerpoint/2010/main" val="3878323683"/>
      </p:ext>
    </p:extLst>
  </p:cSld>
  <p:clrMapOvr>
    <a:masterClrMapping/>
  </p:clrMapOvr>
  <p:timing>
    <p:tnLst>
      <p:par>
        <p:cTn xmlns:p14="http://schemas.microsoft.com/office/powerpoint/2010/mai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u="sng" dirty="0" smtClean="0">
                <a:latin typeface="Comic Sans MS" panose="030F0702030302020204" pitchFamily="66" charset="0"/>
              </a:rPr>
              <a:t>Kick Me</a:t>
            </a:r>
            <a:endParaRPr lang="en-US" b="1" u="sng" dirty="0">
              <a:latin typeface="Comic Sans MS" panose="030F0702030302020204" pitchFamily="66" charset="0"/>
            </a:endParaRPr>
          </a:p>
        </p:txBody>
      </p:sp>
      <p:sp>
        <p:nvSpPr>
          <p:cNvPr id="3" name="Content Placeholder 2"/>
          <p:cNvSpPr>
            <a:spLocks noGrp="1"/>
          </p:cNvSpPr>
          <p:nvPr>
            <p:ph idx="1"/>
          </p:nvPr>
        </p:nvSpPr>
        <p:spPr>
          <a:xfrm>
            <a:off x="838200" y="1655674"/>
            <a:ext cx="10515600" cy="5202326"/>
          </a:xfrm>
        </p:spPr>
        <p:txBody>
          <a:bodyPr>
            <a:normAutofit fontScale="92500" lnSpcReduction="10000"/>
          </a:bodyPr>
          <a:lstStyle/>
          <a:p>
            <a:pPr marL="0" indent="0">
              <a:buNone/>
            </a:pPr>
            <a:r>
              <a:rPr lang="en-US" dirty="0"/>
              <a:t>*Teacher makes a list of vocabulary words – one word per student.  For each word – teacher writes a definition in the TL.   </a:t>
            </a:r>
            <a:endParaRPr lang="en-US" dirty="0" smtClean="0"/>
          </a:p>
          <a:p>
            <a:pPr marL="0" indent="0">
              <a:buNone/>
            </a:pPr>
            <a:r>
              <a:rPr lang="en-US" dirty="0" smtClean="0"/>
              <a:t>*</a:t>
            </a:r>
            <a:r>
              <a:rPr lang="en-US" dirty="0"/>
              <a:t>On a grid with one column for the word and one column for the definition – the teacher writes in either the word or the definition.  The missing part (either the word or the definition) is written big on a piece of paper.  </a:t>
            </a:r>
          </a:p>
          <a:p>
            <a:pPr marL="0" indent="0">
              <a:buNone/>
            </a:pPr>
            <a:r>
              <a:rPr lang="en-US" dirty="0"/>
              <a:t>*Students are given paper with grid and then a paper is attached to their </a:t>
            </a:r>
            <a:r>
              <a:rPr lang="en-US" dirty="0" smtClean="0"/>
              <a:t>back</a:t>
            </a:r>
            <a:r>
              <a:rPr lang="en-US" dirty="0"/>
              <a:t>.  </a:t>
            </a:r>
          </a:p>
          <a:p>
            <a:pPr marL="0" indent="0">
              <a:buNone/>
            </a:pPr>
            <a:r>
              <a:rPr lang="en-US" dirty="0"/>
              <a:t>*The students circulate around the room filling in their grids until their grids are complete. </a:t>
            </a:r>
          </a:p>
          <a:p>
            <a:pPr marL="0" indent="0">
              <a:buNone/>
            </a:pPr>
            <a:r>
              <a:rPr lang="en-US" dirty="0"/>
              <a:t>* For students who need more time – teacher can give them sheet with answers or differentiate and give them less to do.  </a:t>
            </a:r>
          </a:p>
          <a:p>
            <a:endParaRPr lang="en-US" sz="3200" dirty="0"/>
          </a:p>
          <a:p>
            <a:pPr marL="0" indent="0">
              <a:buNone/>
            </a:pPr>
            <a:r>
              <a:rPr lang="en-US" dirty="0" smtClean="0">
                <a:latin typeface="Comic Sans MS" panose="030F0702030302020204" pitchFamily="66" charset="0"/>
              </a:rPr>
              <a:t>.  </a:t>
            </a:r>
            <a:endParaRPr lang="en-US" dirty="0">
              <a:latin typeface="Comic Sans MS" panose="030F0702030302020204" pitchFamily="66" charset="0"/>
            </a:endParaRPr>
          </a:p>
          <a:p>
            <a:endParaRPr lang="en-US" dirty="0"/>
          </a:p>
        </p:txBody>
      </p:sp>
    </p:spTree>
    <p:extLst>
      <p:ext uri="{BB962C8B-B14F-4D97-AF65-F5344CB8AC3E}">
        <p14:creationId xmlns:p14="http://schemas.microsoft.com/office/powerpoint/2010/main" val="4223423777"/>
      </p:ext>
    </p:extLst>
  </p:cSld>
  <p:clrMapOvr>
    <a:masterClrMapping/>
  </p:clrMapOvr>
  <p:timing>
    <p:tnLst>
      <p:par>
        <p:cTn xmlns:p14="http://schemas.microsoft.com/office/powerpoint/2010/mai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78708" y="290985"/>
            <a:ext cx="10515600" cy="1105329"/>
          </a:xfrm>
        </p:spPr>
        <p:txBody>
          <a:bodyPr/>
          <a:lstStyle/>
          <a:p>
            <a:r>
              <a:rPr lang="en-US" b="1" u="sng" dirty="0">
                <a:latin typeface="Comic Sans MS" panose="030F0702030302020204" pitchFamily="66" charset="0"/>
              </a:rPr>
              <a:t>The Buzz Box</a:t>
            </a:r>
            <a:endParaRPr lang="en-US" dirty="0">
              <a:latin typeface="Comic Sans MS" panose="030F0702030302020204" pitchFamily="66" charset="0"/>
            </a:endParaRPr>
          </a:p>
        </p:txBody>
      </p:sp>
      <p:sp>
        <p:nvSpPr>
          <p:cNvPr id="3" name="Content Placeholder 2"/>
          <p:cNvSpPr>
            <a:spLocks noGrp="1"/>
          </p:cNvSpPr>
          <p:nvPr>
            <p:ph idx="1"/>
          </p:nvPr>
        </p:nvSpPr>
        <p:spPr>
          <a:xfrm>
            <a:off x="469557" y="1260389"/>
            <a:ext cx="10884243" cy="5313406"/>
          </a:xfrm>
        </p:spPr>
        <p:txBody>
          <a:bodyPr>
            <a:normAutofit fontScale="92500" lnSpcReduction="10000"/>
          </a:bodyPr>
          <a:lstStyle/>
          <a:p>
            <a:pPr marL="0" indent="0">
              <a:buNone/>
            </a:pPr>
            <a:r>
              <a:rPr lang="en-US" dirty="0">
                <a:latin typeface="Comic Sans MS" panose="030F0702030302020204" pitchFamily="66" charset="0"/>
              </a:rPr>
              <a:t>1. This can be played in a whole group activity or by breaking your class into smaller groups.</a:t>
            </a:r>
          </a:p>
          <a:p>
            <a:pPr marL="0" indent="0">
              <a:buNone/>
            </a:pPr>
            <a:r>
              <a:rPr lang="en-US" dirty="0">
                <a:latin typeface="Comic Sans MS" panose="030F0702030302020204" pitchFamily="66" charset="0"/>
              </a:rPr>
              <a:t>2. For this activity, you will need to have a box which can be opened and closed—Fill the box with a digital timer and many activities which reinforce your current vocabulary or grammar points (example: translate, conjugate, identify).</a:t>
            </a:r>
          </a:p>
          <a:p>
            <a:pPr marL="0" indent="0">
              <a:buNone/>
            </a:pPr>
            <a:r>
              <a:rPr lang="en-US" dirty="0">
                <a:latin typeface="Comic Sans MS" panose="030F0702030302020204" pitchFamily="66" charset="0"/>
              </a:rPr>
              <a:t>3. The teacher will display a question for the students to answer.  </a:t>
            </a:r>
          </a:p>
          <a:p>
            <a:pPr marL="0" indent="0">
              <a:buNone/>
            </a:pPr>
            <a:r>
              <a:rPr lang="en-US" dirty="0">
                <a:latin typeface="Comic Sans MS" panose="030F0702030302020204" pitchFamily="66" charset="0"/>
              </a:rPr>
              <a:t>4. The students will pass the “buzz box” from one student to the next and answer the displayed question when holding the “buzz box.”  </a:t>
            </a:r>
            <a:br>
              <a:rPr lang="en-US" dirty="0">
                <a:latin typeface="Comic Sans MS" panose="030F0702030302020204" pitchFamily="66" charset="0"/>
              </a:rPr>
            </a:br>
            <a:r>
              <a:rPr lang="en-US" dirty="0">
                <a:latin typeface="Comic Sans MS" panose="030F0702030302020204" pitchFamily="66" charset="0"/>
              </a:rPr>
              <a:t>5. If the timer sounds while the student is holding the “buzz box,” he/she will open the box, take out and complete one of the tasks in the box.</a:t>
            </a:r>
          </a:p>
          <a:p>
            <a:pPr marL="0" indent="0">
              <a:buNone/>
            </a:pPr>
            <a:r>
              <a:rPr lang="en-US" dirty="0">
                <a:latin typeface="Comic Sans MS" panose="030F0702030302020204" pitchFamily="66" charset="0"/>
              </a:rPr>
              <a:t>6.  The student then resets the timer and passes the box to the next player. </a:t>
            </a:r>
          </a:p>
          <a:p>
            <a:pPr marL="0" indent="0">
              <a:buNone/>
            </a:pPr>
            <a:endParaRPr lang="en-US" dirty="0">
              <a:latin typeface="Comic Sans MS" panose="030F0702030302020204" pitchFamily="66" charset="0"/>
            </a:endParaRPr>
          </a:p>
        </p:txBody>
      </p:sp>
    </p:spTree>
    <p:extLst>
      <p:ext uri="{BB962C8B-B14F-4D97-AF65-F5344CB8AC3E}">
        <p14:creationId xmlns:p14="http://schemas.microsoft.com/office/powerpoint/2010/main" val="1217500684"/>
      </p:ext>
    </p:extLst>
  </p:cSld>
  <p:clrMapOvr>
    <a:masterClrMapping/>
  </p:clrMapOvr>
  <p:timing>
    <p:tnLst>
      <p:par>
        <p:cTn xmlns:p14="http://schemas.microsoft.com/office/powerpoint/2010/mai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u="sng" dirty="0" smtClean="0">
                <a:latin typeface="Comic Sans MS" panose="030F0702030302020204" pitchFamily="66" charset="0"/>
              </a:rPr>
              <a:t>Maniac Marbles</a:t>
            </a:r>
            <a:endParaRPr lang="en-US" dirty="0">
              <a:latin typeface="Comic Sans MS" panose="030F0702030302020204" pitchFamily="66" charset="0"/>
            </a:endParaRPr>
          </a:p>
        </p:txBody>
      </p:sp>
      <p:sp>
        <p:nvSpPr>
          <p:cNvPr id="3" name="Content Placeholder 2"/>
          <p:cNvSpPr>
            <a:spLocks noGrp="1"/>
          </p:cNvSpPr>
          <p:nvPr>
            <p:ph idx="1"/>
          </p:nvPr>
        </p:nvSpPr>
        <p:spPr>
          <a:xfrm>
            <a:off x="469557" y="1433384"/>
            <a:ext cx="10884243" cy="4979773"/>
          </a:xfrm>
        </p:spPr>
        <p:txBody>
          <a:bodyPr>
            <a:normAutofit/>
          </a:bodyPr>
          <a:lstStyle/>
          <a:p>
            <a:pPr marL="0" indent="0">
              <a:buNone/>
            </a:pPr>
            <a:r>
              <a:rPr lang="en-US" dirty="0" smtClean="0">
                <a:latin typeface="Comic Sans MS" panose="030F0702030302020204" pitchFamily="66" charset="0"/>
              </a:rPr>
              <a:t>1</a:t>
            </a:r>
            <a:r>
              <a:rPr lang="en-US" dirty="0">
                <a:latin typeface="Comic Sans MS" panose="030F0702030302020204" pitchFamily="66" charset="0"/>
              </a:rPr>
              <a:t>. Teacher puts marbles in small snack sized bags (or other containers).  Hand out the bags to students.</a:t>
            </a:r>
          </a:p>
          <a:p>
            <a:pPr marL="0" indent="0">
              <a:buNone/>
            </a:pPr>
            <a:r>
              <a:rPr lang="en-US" dirty="0">
                <a:latin typeface="Comic Sans MS" panose="030F0702030302020204" pitchFamily="66" charset="0"/>
              </a:rPr>
              <a:t> </a:t>
            </a:r>
          </a:p>
          <a:p>
            <a:pPr marL="0" indent="0">
              <a:buNone/>
            </a:pPr>
            <a:r>
              <a:rPr lang="en-US" dirty="0">
                <a:latin typeface="Comic Sans MS" panose="030F0702030302020204" pitchFamily="66" charset="0"/>
              </a:rPr>
              <a:t>2. Students circulate around room until teacher indicates stop in TL.  Teacher says a word in either TL or shows a picture.  The first student to guess takes a marble from the other student.  </a:t>
            </a:r>
          </a:p>
          <a:p>
            <a:pPr marL="0" indent="0">
              <a:buNone/>
            </a:pPr>
            <a:r>
              <a:rPr lang="en-US" dirty="0">
                <a:latin typeface="Comic Sans MS" panose="030F0702030302020204" pitchFamily="66" charset="0"/>
              </a:rPr>
              <a:t> </a:t>
            </a:r>
          </a:p>
          <a:p>
            <a:pPr marL="0" indent="0">
              <a:buNone/>
            </a:pPr>
            <a:r>
              <a:rPr lang="en-US" dirty="0">
                <a:latin typeface="Comic Sans MS" panose="030F0702030302020204" pitchFamily="66" charset="0"/>
              </a:rPr>
              <a:t>3. Play continues until some students have one marble.  Students return to seats.  Winner has the most marbles. </a:t>
            </a:r>
          </a:p>
          <a:p>
            <a:pPr marL="0" indent="0">
              <a:buNone/>
            </a:pPr>
            <a:endParaRPr lang="en-US" dirty="0">
              <a:latin typeface="Comic Sans MS" panose="030F0702030302020204" pitchFamily="66" charset="0"/>
            </a:endParaRPr>
          </a:p>
        </p:txBody>
      </p:sp>
    </p:spTree>
    <p:extLst>
      <p:ext uri="{BB962C8B-B14F-4D97-AF65-F5344CB8AC3E}">
        <p14:creationId xmlns:p14="http://schemas.microsoft.com/office/powerpoint/2010/main" val="2751223322"/>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137718" y="4300152"/>
            <a:ext cx="8118389" cy="923330"/>
          </a:xfrm>
          <a:prstGeom prst="rect">
            <a:avLst/>
          </a:prstGeom>
          <a:noFill/>
        </p:spPr>
        <p:txBody>
          <a:bodyPr wrap="square" rtlCol="0">
            <a:spAutoFit/>
          </a:bodyPr>
          <a:lstStyle/>
          <a:p>
            <a:pPr algn="ctr"/>
            <a:r>
              <a:rPr lang="en-US" dirty="0" smtClean="0">
                <a:solidFill>
                  <a:schemeClr val="tx1">
                    <a:lumMod val="95000"/>
                    <a:lumOff val="5000"/>
                  </a:schemeClr>
                </a:solidFill>
                <a:latin typeface="Comic Sans MS" panose="030F0702030302020204" pitchFamily="66" charset="0"/>
              </a:rPr>
              <a:t> </a:t>
            </a:r>
          </a:p>
          <a:p>
            <a:pPr algn="ctr"/>
            <a:endParaRPr lang="en-US" dirty="0" smtClean="0">
              <a:solidFill>
                <a:schemeClr val="tx1">
                  <a:lumMod val="95000"/>
                  <a:lumOff val="5000"/>
                </a:schemeClr>
              </a:solidFill>
              <a:latin typeface="Comic Sans MS" panose="030F0702030302020204" pitchFamily="66" charset="0"/>
            </a:endParaRPr>
          </a:p>
          <a:p>
            <a:pPr algn="ctr"/>
            <a:endParaRPr lang="en-US" dirty="0">
              <a:latin typeface="Comic Sans MS" panose="030F0702030302020204" pitchFamily="66" charset="0"/>
            </a:endParaRPr>
          </a:p>
        </p:txBody>
      </p:sp>
      <p:sp>
        <p:nvSpPr>
          <p:cNvPr id="4" name="Rectangle 3"/>
          <p:cNvSpPr/>
          <p:nvPr/>
        </p:nvSpPr>
        <p:spPr>
          <a:xfrm>
            <a:off x="294808" y="0"/>
            <a:ext cx="11384113" cy="6463307"/>
          </a:xfrm>
          <a:prstGeom prst="rect">
            <a:avLst/>
          </a:prstGeom>
        </p:spPr>
        <p:txBody>
          <a:bodyPr wrap="square">
            <a:spAutoFit/>
          </a:bodyPr>
          <a:lstStyle/>
          <a:p>
            <a:pPr algn="ctr"/>
            <a:r>
              <a:rPr lang="en-US" sz="4400" u="sng" dirty="0" smtClean="0">
                <a:latin typeface="Comic Sans MS"/>
                <a:cs typeface="Comic Sans MS"/>
              </a:rPr>
              <a:t>See-Tell-Draw</a:t>
            </a:r>
          </a:p>
          <a:p>
            <a:r>
              <a:rPr lang="en-US" sz="2200" dirty="0">
                <a:latin typeface="Comic Sans MS"/>
                <a:cs typeface="Comic Sans MS"/>
              </a:rPr>
              <a:t>1. The students will work in groups of 3-4 students.  Each group will have 1 see-</a:t>
            </a:r>
            <a:r>
              <a:rPr lang="en-US" sz="2200" dirty="0" err="1">
                <a:latin typeface="Comic Sans MS"/>
                <a:cs typeface="Comic Sans MS"/>
              </a:rPr>
              <a:t>er</a:t>
            </a:r>
            <a:r>
              <a:rPr lang="en-US" sz="2200" dirty="0">
                <a:latin typeface="Comic Sans MS"/>
                <a:cs typeface="Comic Sans MS"/>
              </a:rPr>
              <a:t>, 1-2 tellers, and 1 draw-</a:t>
            </a:r>
            <a:r>
              <a:rPr lang="en-US" sz="2200" dirty="0" err="1">
                <a:latin typeface="Comic Sans MS"/>
                <a:cs typeface="Comic Sans MS"/>
              </a:rPr>
              <a:t>er</a:t>
            </a:r>
            <a:r>
              <a:rPr lang="en-US" sz="2200" dirty="0">
                <a:latin typeface="Comic Sans MS"/>
                <a:cs typeface="Comic Sans MS"/>
              </a:rPr>
              <a:t>.</a:t>
            </a:r>
          </a:p>
          <a:p>
            <a:r>
              <a:rPr lang="en-US" sz="2200" dirty="0">
                <a:latin typeface="Comic Sans MS"/>
                <a:cs typeface="Comic Sans MS"/>
              </a:rPr>
              <a:t>2. The See-</a:t>
            </a:r>
            <a:r>
              <a:rPr lang="en-US" sz="2200" dirty="0" err="1">
                <a:latin typeface="Comic Sans MS"/>
                <a:cs typeface="Comic Sans MS"/>
              </a:rPr>
              <a:t>er</a:t>
            </a:r>
            <a:r>
              <a:rPr lang="en-US" sz="2200" dirty="0">
                <a:latin typeface="Comic Sans MS"/>
                <a:cs typeface="Comic Sans MS"/>
              </a:rPr>
              <a:t> goes outside to study a picture for a given amount of time.</a:t>
            </a:r>
          </a:p>
          <a:p>
            <a:r>
              <a:rPr lang="en-US" sz="2200" dirty="0">
                <a:latin typeface="Comic Sans MS"/>
                <a:cs typeface="Comic Sans MS"/>
              </a:rPr>
              <a:t>3. Tell-</a:t>
            </a:r>
            <a:r>
              <a:rPr lang="en-US" sz="2200" dirty="0" err="1">
                <a:latin typeface="Comic Sans MS"/>
                <a:cs typeface="Comic Sans MS"/>
              </a:rPr>
              <a:t>er</a:t>
            </a:r>
            <a:r>
              <a:rPr lang="en-US" sz="2200" dirty="0">
                <a:latin typeface="Comic Sans MS"/>
                <a:cs typeface="Comic Sans MS"/>
              </a:rPr>
              <a:t> stands by the door and listens to what the see-</a:t>
            </a:r>
            <a:r>
              <a:rPr lang="en-US" sz="2200" dirty="0" err="1">
                <a:latin typeface="Comic Sans MS"/>
                <a:cs typeface="Comic Sans MS"/>
              </a:rPr>
              <a:t>er</a:t>
            </a:r>
            <a:r>
              <a:rPr lang="en-US" sz="2200" dirty="0">
                <a:latin typeface="Comic Sans MS"/>
                <a:cs typeface="Comic Sans MS"/>
              </a:rPr>
              <a:t> describes about the picture.</a:t>
            </a:r>
          </a:p>
          <a:p>
            <a:r>
              <a:rPr lang="en-US" sz="2200" dirty="0">
                <a:latin typeface="Comic Sans MS"/>
                <a:cs typeface="Comic Sans MS"/>
              </a:rPr>
              <a:t>4. The tell-</a:t>
            </a:r>
            <a:r>
              <a:rPr lang="en-US" sz="2200" dirty="0" err="1">
                <a:latin typeface="Comic Sans MS"/>
                <a:cs typeface="Comic Sans MS"/>
              </a:rPr>
              <a:t>er</a:t>
            </a:r>
            <a:r>
              <a:rPr lang="en-US" sz="2200" dirty="0">
                <a:latin typeface="Comic Sans MS"/>
                <a:cs typeface="Comic Sans MS"/>
              </a:rPr>
              <a:t> then goes to the draw-</a:t>
            </a:r>
            <a:r>
              <a:rPr lang="en-US" sz="2200" dirty="0" err="1">
                <a:latin typeface="Comic Sans MS"/>
                <a:cs typeface="Comic Sans MS"/>
              </a:rPr>
              <a:t>er</a:t>
            </a:r>
            <a:r>
              <a:rPr lang="en-US" sz="2200" dirty="0">
                <a:latin typeface="Comic Sans MS"/>
                <a:cs typeface="Comic Sans MS"/>
              </a:rPr>
              <a:t> and describes what the see-</a:t>
            </a:r>
            <a:r>
              <a:rPr lang="en-US" sz="2200" dirty="0" err="1">
                <a:latin typeface="Comic Sans MS"/>
                <a:cs typeface="Comic Sans MS"/>
              </a:rPr>
              <a:t>er</a:t>
            </a:r>
            <a:r>
              <a:rPr lang="en-US" sz="2200" dirty="0">
                <a:latin typeface="Comic Sans MS"/>
                <a:cs typeface="Comic Sans MS"/>
              </a:rPr>
              <a:t> has described.</a:t>
            </a:r>
          </a:p>
          <a:p>
            <a:r>
              <a:rPr lang="en-US" sz="2200" dirty="0">
                <a:latin typeface="Comic Sans MS"/>
                <a:cs typeface="Comic Sans MS"/>
              </a:rPr>
              <a:t>5. The draw-</a:t>
            </a:r>
            <a:r>
              <a:rPr lang="en-US" sz="2200" dirty="0" err="1">
                <a:latin typeface="Comic Sans MS"/>
                <a:cs typeface="Comic Sans MS"/>
              </a:rPr>
              <a:t>er</a:t>
            </a:r>
            <a:r>
              <a:rPr lang="en-US" sz="2200" dirty="0">
                <a:latin typeface="Comic Sans MS"/>
                <a:cs typeface="Comic Sans MS"/>
              </a:rPr>
              <a:t> then draws what the tell-</a:t>
            </a:r>
            <a:r>
              <a:rPr lang="en-US" sz="2200" dirty="0" err="1">
                <a:latin typeface="Comic Sans MS"/>
                <a:cs typeface="Comic Sans MS"/>
              </a:rPr>
              <a:t>er</a:t>
            </a:r>
            <a:r>
              <a:rPr lang="en-US" sz="2200" dirty="0">
                <a:latin typeface="Comic Sans MS"/>
                <a:cs typeface="Comic Sans MS"/>
              </a:rPr>
              <a:t> has described.</a:t>
            </a:r>
          </a:p>
          <a:p>
            <a:r>
              <a:rPr lang="en-US" sz="2200" dirty="0">
                <a:latin typeface="Comic Sans MS"/>
                <a:cs typeface="Comic Sans MS"/>
              </a:rPr>
              <a:t>6. The tell-</a:t>
            </a:r>
            <a:r>
              <a:rPr lang="en-US" sz="2200" dirty="0" err="1">
                <a:latin typeface="Comic Sans MS"/>
                <a:cs typeface="Comic Sans MS"/>
              </a:rPr>
              <a:t>er</a:t>
            </a:r>
            <a:r>
              <a:rPr lang="en-US" sz="2200" dirty="0">
                <a:latin typeface="Comic Sans MS"/>
                <a:cs typeface="Comic Sans MS"/>
              </a:rPr>
              <a:t> goes back to the see-</a:t>
            </a:r>
            <a:r>
              <a:rPr lang="en-US" sz="2200" dirty="0" err="1">
                <a:latin typeface="Comic Sans MS"/>
                <a:cs typeface="Comic Sans MS"/>
              </a:rPr>
              <a:t>er</a:t>
            </a:r>
            <a:r>
              <a:rPr lang="en-US" sz="2200" dirty="0">
                <a:latin typeface="Comic Sans MS"/>
                <a:cs typeface="Comic Sans MS"/>
              </a:rPr>
              <a:t> and gathers more information.  The tell-</a:t>
            </a:r>
            <a:r>
              <a:rPr lang="en-US" sz="2200" dirty="0" err="1">
                <a:latin typeface="Comic Sans MS"/>
                <a:cs typeface="Comic Sans MS"/>
              </a:rPr>
              <a:t>er</a:t>
            </a:r>
            <a:r>
              <a:rPr lang="en-US" sz="2200" dirty="0">
                <a:latin typeface="Comic Sans MS"/>
                <a:cs typeface="Comic Sans MS"/>
              </a:rPr>
              <a:t> can ask 2 questions to clarify. See-</a:t>
            </a:r>
            <a:r>
              <a:rPr lang="en-US" sz="2200" dirty="0" err="1">
                <a:latin typeface="Comic Sans MS"/>
                <a:cs typeface="Comic Sans MS"/>
              </a:rPr>
              <a:t>er</a:t>
            </a:r>
            <a:r>
              <a:rPr lang="en-US" sz="2200" dirty="0">
                <a:latin typeface="Comic Sans MS"/>
                <a:cs typeface="Comic Sans MS"/>
              </a:rPr>
              <a:t> then goes back outside and repeats the process until the group is confident that they have recreated the picture from the hallway.  </a:t>
            </a:r>
          </a:p>
          <a:p>
            <a:r>
              <a:rPr lang="en-US" sz="2200" dirty="0">
                <a:latin typeface="Comic Sans MS"/>
                <a:cs typeface="Comic Sans MS"/>
              </a:rPr>
              <a:t>7. If there are 2 tell-</a:t>
            </a:r>
            <a:r>
              <a:rPr lang="en-US" sz="2200" dirty="0" err="1">
                <a:latin typeface="Comic Sans MS"/>
                <a:cs typeface="Comic Sans MS"/>
              </a:rPr>
              <a:t>ers</a:t>
            </a:r>
            <a:r>
              <a:rPr lang="en-US" sz="2200" dirty="0">
                <a:latin typeface="Comic Sans MS"/>
                <a:cs typeface="Comic Sans MS"/>
              </a:rPr>
              <a:t>, they will take turns getting the information from the see-</a:t>
            </a:r>
            <a:r>
              <a:rPr lang="en-US" sz="2200" dirty="0" err="1">
                <a:latin typeface="Comic Sans MS"/>
                <a:cs typeface="Comic Sans MS"/>
              </a:rPr>
              <a:t>er</a:t>
            </a:r>
            <a:r>
              <a:rPr lang="en-US" sz="2200" dirty="0">
                <a:latin typeface="Comic Sans MS"/>
                <a:cs typeface="Comic Sans MS"/>
              </a:rPr>
              <a:t> and can work together to understand and tell the draw-</a:t>
            </a:r>
            <a:r>
              <a:rPr lang="en-US" sz="2200" dirty="0" err="1">
                <a:latin typeface="Comic Sans MS"/>
                <a:cs typeface="Comic Sans MS"/>
              </a:rPr>
              <a:t>er</a:t>
            </a:r>
            <a:r>
              <a:rPr lang="en-US" sz="2200" dirty="0">
                <a:latin typeface="Comic Sans MS"/>
                <a:cs typeface="Comic Sans MS"/>
              </a:rPr>
              <a:t>.  All questions and explanations should be done in TL.</a:t>
            </a:r>
          </a:p>
          <a:p>
            <a:r>
              <a:rPr lang="en-US" sz="2200" dirty="0">
                <a:latin typeface="Comic Sans MS"/>
                <a:cs typeface="Comic Sans MS"/>
              </a:rPr>
              <a:t>8. This activity should be done at the end of a unit and the students are only allowed to speak in TL.</a:t>
            </a:r>
          </a:p>
          <a:p>
            <a:endParaRPr lang="en-US" sz="4000" dirty="0"/>
          </a:p>
        </p:txBody>
      </p:sp>
    </p:spTree>
    <p:extLst>
      <p:ext uri="{BB962C8B-B14F-4D97-AF65-F5344CB8AC3E}">
        <p14:creationId xmlns:p14="http://schemas.microsoft.com/office/powerpoint/2010/main" val="49152671"/>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137718" y="4300152"/>
            <a:ext cx="8118389" cy="923330"/>
          </a:xfrm>
          <a:prstGeom prst="rect">
            <a:avLst/>
          </a:prstGeom>
          <a:noFill/>
        </p:spPr>
        <p:txBody>
          <a:bodyPr wrap="square" rtlCol="0">
            <a:spAutoFit/>
          </a:bodyPr>
          <a:lstStyle/>
          <a:p>
            <a:pPr algn="ctr"/>
            <a:r>
              <a:rPr lang="en-US" dirty="0" smtClean="0">
                <a:solidFill>
                  <a:schemeClr val="tx1">
                    <a:lumMod val="95000"/>
                    <a:lumOff val="5000"/>
                  </a:schemeClr>
                </a:solidFill>
                <a:latin typeface="Comic Sans MS" panose="030F0702030302020204" pitchFamily="66" charset="0"/>
              </a:rPr>
              <a:t> </a:t>
            </a:r>
          </a:p>
          <a:p>
            <a:pPr algn="ctr"/>
            <a:endParaRPr lang="en-US" dirty="0" smtClean="0">
              <a:solidFill>
                <a:schemeClr val="tx1">
                  <a:lumMod val="95000"/>
                  <a:lumOff val="5000"/>
                </a:schemeClr>
              </a:solidFill>
              <a:latin typeface="Comic Sans MS" panose="030F0702030302020204" pitchFamily="66" charset="0"/>
            </a:endParaRPr>
          </a:p>
          <a:p>
            <a:pPr algn="ctr"/>
            <a:endParaRPr lang="en-US" dirty="0">
              <a:latin typeface="Comic Sans MS" panose="030F0702030302020204" pitchFamily="66" charset="0"/>
            </a:endParaRPr>
          </a:p>
        </p:txBody>
      </p:sp>
      <p:sp>
        <p:nvSpPr>
          <p:cNvPr id="4" name="Rectangle 3"/>
          <p:cNvSpPr/>
          <p:nvPr/>
        </p:nvSpPr>
        <p:spPr>
          <a:xfrm>
            <a:off x="272131" y="544330"/>
            <a:ext cx="11384113" cy="6309419"/>
          </a:xfrm>
          <a:prstGeom prst="rect">
            <a:avLst/>
          </a:prstGeom>
        </p:spPr>
        <p:txBody>
          <a:bodyPr wrap="square">
            <a:spAutoFit/>
          </a:bodyPr>
          <a:lstStyle/>
          <a:p>
            <a:pPr algn="ctr"/>
            <a:r>
              <a:rPr lang="en-US" sz="4400" u="sng" dirty="0" smtClean="0">
                <a:latin typeface="Comic Sans MS"/>
                <a:cs typeface="Comic Sans MS"/>
              </a:rPr>
              <a:t>ESP- Partner Guess</a:t>
            </a:r>
          </a:p>
          <a:p>
            <a:r>
              <a:rPr lang="en-US" sz="3200" dirty="0">
                <a:latin typeface="Comic Sans MS"/>
                <a:cs typeface="Comic Sans MS"/>
              </a:rPr>
              <a:t>1.  Students are given a list of up to 20 questions with choices – Do you like to ski or snowboard?  Secretly - they answer the questions in complete sentences.  </a:t>
            </a:r>
          </a:p>
          <a:p>
            <a:r>
              <a:rPr lang="en-US" sz="3200" dirty="0">
                <a:latin typeface="Comic Sans MS"/>
                <a:cs typeface="Comic Sans MS"/>
              </a:rPr>
              <a:t>2. Teacher then matches students up.  </a:t>
            </a:r>
          </a:p>
          <a:p>
            <a:r>
              <a:rPr lang="en-US" sz="3200" dirty="0">
                <a:latin typeface="Comic Sans MS"/>
                <a:cs typeface="Comic Sans MS"/>
              </a:rPr>
              <a:t>3. The students then guess their partner’s answers by circling them.  </a:t>
            </a:r>
          </a:p>
          <a:p>
            <a:r>
              <a:rPr lang="en-US" sz="3200" dirty="0">
                <a:latin typeface="Comic Sans MS"/>
                <a:cs typeface="Comic Sans MS"/>
              </a:rPr>
              <a:t>4. After they guess, they take turns asking and answering questions in the TL. </a:t>
            </a:r>
          </a:p>
          <a:p>
            <a:r>
              <a:rPr lang="en-US" sz="3200" dirty="0">
                <a:latin typeface="Comic Sans MS"/>
                <a:cs typeface="Comic Sans MS"/>
              </a:rPr>
              <a:t>5. If they guessed correctly – they earn a point. </a:t>
            </a:r>
          </a:p>
          <a:p>
            <a:r>
              <a:rPr lang="en-US" sz="3200" dirty="0">
                <a:latin typeface="Comic Sans MS"/>
                <a:cs typeface="Comic Sans MS"/>
              </a:rPr>
              <a:t>6. The student with the most points at the end wins</a:t>
            </a:r>
            <a:r>
              <a:rPr lang="en-US" sz="3200" dirty="0"/>
              <a:t>.</a:t>
            </a:r>
          </a:p>
          <a:p>
            <a:endParaRPr lang="en-US" sz="4000" dirty="0"/>
          </a:p>
        </p:txBody>
      </p:sp>
    </p:spTree>
    <p:extLst>
      <p:ext uri="{BB962C8B-B14F-4D97-AF65-F5344CB8AC3E}">
        <p14:creationId xmlns:p14="http://schemas.microsoft.com/office/powerpoint/2010/main" val="2443740213"/>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137718" y="4300152"/>
            <a:ext cx="8118389" cy="923330"/>
          </a:xfrm>
          <a:prstGeom prst="rect">
            <a:avLst/>
          </a:prstGeom>
          <a:noFill/>
        </p:spPr>
        <p:txBody>
          <a:bodyPr wrap="square" rtlCol="0">
            <a:spAutoFit/>
          </a:bodyPr>
          <a:lstStyle/>
          <a:p>
            <a:pPr algn="ctr"/>
            <a:r>
              <a:rPr lang="en-US" dirty="0" smtClean="0">
                <a:solidFill>
                  <a:schemeClr val="tx1">
                    <a:lumMod val="95000"/>
                    <a:lumOff val="5000"/>
                  </a:schemeClr>
                </a:solidFill>
                <a:latin typeface="Comic Sans MS" panose="030F0702030302020204" pitchFamily="66" charset="0"/>
              </a:rPr>
              <a:t> </a:t>
            </a:r>
          </a:p>
          <a:p>
            <a:pPr algn="ctr"/>
            <a:endParaRPr lang="en-US" dirty="0" smtClean="0">
              <a:solidFill>
                <a:schemeClr val="tx1">
                  <a:lumMod val="95000"/>
                  <a:lumOff val="5000"/>
                </a:schemeClr>
              </a:solidFill>
              <a:latin typeface="Comic Sans MS" panose="030F0702030302020204" pitchFamily="66" charset="0"/>
            </a:endParaRPr>
          </a:p>
          <a:p>
            <a:pPr algn="ctr"/>
            <a:endParaRPr lang="en-US" dirty="0">
              <a:latin typeface="Comic Sans MS" panose="030F0702030302020204" pitchFamily="66" charset="0"/>
            </a:endParaRPr>
          </a:p>
        </p:txBody>
      </p:sp>
      <p:sp>
        <p:nvSpPr>
          <p:cNvPr id="4" name="Rectangle 3"/>
          <p:cNvSpPr/>
          <p:nvPr/>
        </p:nvSpPr>
        <p:spPr>
          <a:xfrm>
            <a:off x="272131" y="317526"/>
            <a:ext cx="11384113" cy="6617196"/>
          </a:xfrm>
          <a:prstGeom prst="rect">
            <a:avLst/>
          </a:prstGeom>
        </p:spPr>
        <p:txBody>
          <a:bodyPr wrap="square">
            <a:spAutoFit/>
          </a:bodyPr>
          <a:lstStyle/>
          <a:p>
            <a:pPr algn="ctr"/>
            <a:r>
              <a:rPr lang="en-US" sz="4400" b="1" u="sng" dirty="0">
                <a:latin typeface="Comic Sans MS"/>
                <a:cs typeface="Comic Sans MS"/>
              </a:rPr>
              <a:t>1</a:t>
            </a:r>
            <a:r>
              <a:rPr lang="en-US" sz="4400" b="1" u="sng" dirty="0" smtClean="0">
                <a:latin typeface="Comic Sans MS"/>
                <a:cs typeface="Comic Sans MS"/>
              </a:rPr>
              <a:t>-2-3-4 Go!</a:t>
            </a:r>
          </a:p>
          <a:p>
            <a:r>
              <a:rPr lang="en-US" sz="2800" dirty="0">
                <a:latin typeface="Comic Sans MS"/>
                <a:cs typeface="Comic Sans MS"/>
              </a:rPr>
              <a:t>1. Students in each row are given a whiteboard, marker, eraser and number.  The first person in each row is #1, the second #2 etc.</a:t>
            </a:r>
          </a:p>
          <a:p>
            <a:r>
              <a:rPr lang="en-US" sz="2800" dirty="0">
                <a:latin typeface="Comic Sans MS"/>
                <a:cs typeface="Comic Sans MS"/>
              </a:rPr>
              <a:t>2. The teacher will create a PowerPoint with a word in English or an image of a vocabulary word or subject/verb or grammar point on each slide.  </a:t>
            </a:r>
          </a:p>
          <a:p>
            <a:r>
              <a:rPr lang="en-US" sz="2800" dirty="0">
                <a:latin typeface="Comic Sans MS"/>
                <a:cs typeface="Comic Sans MS"/>
              </a:rPr>
              <a:t>3. All of the students write the answer on their whiteboard.</a:t>
            </a:r>
          </a:p>
          <a:p>
            <a:r>
              <a:rPr lang="en-US" sz="2800" dirty="0">
                <a:latin typeface="Comic Sans MS"/>
                <a:cs typeface="Comic Sans MS"/>
              </a:rPr>
              <a:t>4. The teacher rolls the die and call out the number (in my class only 1-4). If I call "2", the 2s from each team hold up their whiteboards and get a point if it's right. If one row has only 3 students, the students take turns being #4.</a:t>
            </a:r>
          </a:p>
          <a:p>
            <a:r>
              <a:rPr lang="en-US" sz="2800" dirty="0">
                <a:latin typeface="Comic Sans MS"/>
                <a:cs typeface="Comic Sans MS"/>
              </a:rPr>
              <a:t>5. The team with the most points at the end of the game wins.</a:t>
            </a:r>
          </a:p>
          <a:p>
            <a:endParaRPr lang="en-US" sz="3200" dirty="0"/>
          </a:p>
          <a:p>
            <a:endParaRPr lang="en-US" sz="4000" dirty="0"/>
          </a:p>
        </p:txBody>
      </p:sp>
    </p:spTree>
    <p:extLst>
      <p:ext uri="{BB962C8B-B14F-4D97-AF65-F5344CB8AC3E}">
        <p14:creationId xmlns:p14="http://schemas.microsoft.com/office/powerpoint/2010/main" val="3801508924"/>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137718" y="4300152"/>
            <a:ext cx="8118389" cy="923330"/>
          </a:xfrm>
          <a:prstGeom prst="rect">
            <a:avLst/>
          </a:prstGeom>
          <a:noFill/>
        </p:spPr>
        <p:txBody>
          <a:bodyPr wrap="square" rtlCol="0">
            <a:spAutoFit/>
          </a:bodyPr>
          <a:lstStyle/>
          <a:p>
            <a:pPr algn="ctr"/>
            <a:r>
              <a:rPr lang="en-US" dirty="0" smtClean="0">
                <a:solidFill>
                  <a:schemeClr val="tx1">
                    <a:lumMod val="95000"/>
                    <a:lumOff val="5000"/>
                  </a:schemeClr>
                </a:solidFill>
                <a:latin typeface="Comic Sans MS" panose="030F0702030302020204" pitchFamily="66" charset="0"/>
              </a:rPr>
              <a:t> </a:t>
            </a:r>
          </a:p>
          <a:p>
            <a:pPr algn="ctr"/>
            <a:endParaRPr lang="en-US" dirty="0" smtClean="0">
              <a:solidFill>
                <a:schemeClr val="tx1">
                  <a:lumMod val="95000"/>
                  <a:lumOff val="5000"/>
                </a:schemeClr>
              </a:solidFill>
              <a:latin typeface="Comic Sans MS" panose="030F0702030302020204" pitchFamily="66" charset="0"/>
            </a:endParaRPr>
          </a:p>
          <a:p>
            <a:pPr algn="ctr"/>
            <a:endParaRPr lang="en-US" dirty="0">
              <a:latin typeface="Comic Sans MS" panose="030F0702030302020204" pitchFamily="66" charset="0"/>
            </a:endParaRPr>
          </a:p>
        </p:txBody>
      </p:sp>
      <p:sp>
        <p:nvSpPr>
          <p:cNvPr id="4" name="Rectangle 3"/>
          <p:cNvSpPr/>
          <p:nvPr/>
        </p:nvSpPr>
        <p:spPr>
          <a:xfrm>
            <a:off x="272131" y="317526"/>
            <a:ext cx="11384113" cy="7786747"/>
          </a:xfrm>
          <a:prstGeom prst="rect">
            <a:avLst/>
          </a:prstGeom>
        </p:spPr>
        <p:txBody>
          <a:bodyPr wrap="square">
            <a:spAutoFit/>
          </a:bodyPr>
          <a:lstStyle/>
          <a:p>
            <a:pPr algn="ctr"/>
            <a:r>
              <a:rPr lang="en-US" sz="4400" b="1" u="sng" dirty="0" smtClean="0">
                <a:latin typeface="Comic Sans MS"/>
                <a:cs typeface="Comic Sans MS"/>
              </a:rPr>
              <a:t>Discovery</a:t>
            </a:r>
          </a:p>
          <a:p>
            <a:r>
              <a:rPr lang="en-US" sz="3200" dirty="0"/>
              <a:t>1</a:t>
            </a:r>
            <a:r>
              <a:rPr lang="en-US" sz="3200" dirty="0">
                <a:latin typeface="Comic Sans MS"/>
                <a:cs typeface="Comic Sans MS"/>
              </a:rPr>
              <a:t>. Students are given a sheet with a list of possible activities in the infinitives – for example – to make cookies, to go to the grocery store.  </a:t>
            </a:r>
          </a:p>
          <a:p>
            <a:r>
              <a:rPr lang="en-US" sz="3200" dirty="0">
                <a:latin typeface="Comic Sans MS"/>
                <a:cs typeface="Comic Sans MS"/>
              </a:rPr>
              <a:t>2. Students are then instructed to choose 5 activities and write them in complete sentences in the box. </a:t>
            </a:r>
          </a:p>
          <a:p>
            <a:r>
              <a:rPr lang="en-US" sz="3200" dirty="0">
                <a:latin typeface="Comic Sans MS"/>
                <a:cs typeface="Comic Sans MS"/>
              </a:rPr>
              <a:t>3. They are then partnered and they take turns to find out what the other person’s activities are by asking questions in the TL. (Did you make a cake?)</a:t>
            </a:r>
          </a:p>
          <a:p>
            <a:r>
              <a:rPr lang="en-US" sz="3200" dirty="0">
                <a:latin typeface="Comic Sans MS"/>
                <a:cs typeface="Comic Sans MS"/>
              </a:rPr>
              <a:t>4. After their partner answers - they say one of the responses – what a joke!  That’s not true!  </a:t>
            </a:r>
          </a:p>
          <a:p>
            <a:r>
              <a:rPr lang="en-US" sz="3200" dirty="0">
                <a:latin typeface="Comic Sans MS"/>
                <a:cs typeface="Comic Sans MS"/>
              </a:rPr>
              <a:t>5. The winner is the student who correctly guesses their partner’s answers. </a:t>
            </a:r>
          </a:p>
          <a:p>
            <a:endParaRPr lang="en-US" sz="3200" dirty="0"/>
          </a:p>
          <a:p>
            <a:endParaRPr lang="en-US" sz="4000" dirty="0"/>
          </a:p>
        </p:txBody>
      </p:sp>
    </p:spTree>
    <p:extLst>
      <p:ext uri="{BB962C8B-B14F-4D97-AF65-F5344CB8AC3E}">
        <p14:creationId xmlns:p14="http://schemas.microsoft.com/office/powerpoint/2010/main" val="3323715299"/>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137718" y="4300152"/>
            <a:ext cx="8118389" cy="923330"/>
          </a:xfrm>
          <a:prstGeom prst="rect">
            <a:avLst/>
          </a:prstGeom>
          <a:noFill/>
        </p:spPr>
        <p:txBody>
          <a:bodyPr wrap="square" rtlCol="0">
            <a:spAutoFit/>
          </a:bodyPr>
          <a:lstStyle/>
          <a:p>
            <a:pPr algn="ctr"/>
            <a:r>
              <a:rPr lang="en-US" dirty="0" smtClean="0">
                <a:solidFill>
                  <a:schemeClr val="tx1">
                    <a:lumMod val="95000"/>
                    <a:lumOff val="5000"/>
                  </a:schemeClr>
                </a:solidFill>
                <a:latin typeface="Comic Sans MS" panose="030F0702030302020204" pitchFamily="66" charset="0"/>
              </a:rPr>
              <a:t> </a:t>
            </a:r>
          </a:p>
          <a:p>
            <a:pPr algn="ctr"/>
            <a:endParaRPr lang="en-US" dirty="0" smtClean="0">
              <a:solidFill>
                <a:schemeClr val="tx1">
                  <a:lumMod val="95000"/>
                  <a:lumOff val="5000"/>
                </a:schemeClr>
              </a:solidFill>
              <a:latin typeface="Comic Sans MS" panose="030F0702030302020204" pitchFamily="66" charset="0"/>
            </a:endParaRPr>
          </a:p>
          <a:p>
            <a:pPr algn="ctr"/>
            <a:endParaRPr lang="en-US" dirty="0">
              <a:latin typeface="Comic Sans MS" panose="030F0702030302020204" pitchFamily="66" charset="0"/>
            </a:endParaRPr>
          </a:p>
        </p:txBody>
      </p:sp>
      <p:sp>
        <p:nvSpPr>
          <p:cNvPr id="4" name="Rectangle 3"/>
          <p:cNvSpPr/>
          <p:nvPr/>
        </p:nvSpPr>
        <p:spPr>
          <a:xfrm>
            <a:off x="272131" y="317526"/>
            <a:ext cx="11384113" cy="7417416"/>
          </a:xfrm>
          <a:prstGeom prst="rect">
            <a:avLst/>
          </a:prstGeom>
        </p:spPr>
        <p:txBody>
          <a:bodyPr wrap="square">
            <a:spAutoFit/>
          </a:bodyPr>
          <a:lstStyle/>
          <a:p>
            <a:pPr algn="ctr"/>
            <a:r>
              <a:rPr lang="en-US" sz="4000" b="1" u="sng" dirty="0" smtClean="0">
                <a:latin typeface="Comic Sans MS"/>
                <a:cs typeface="Comic Sans MS"/>
              </a:rPr>
              <a:t>Snowball Fights</a:t>
            </a:r>
          </a:p>
          <a:p>
            <a:r>
              <a:rPr lang="en-US" b="1" dirty="0">
                <a:latin typeface="Comic Sans MS"/>
                <a:cs typeface="Comic Sans MS"/>
              </a:rPr>
              <a:t>This activity can be incorporated into many different situations with different levels of preparation.</a:t>
            </a:r>
            <a:endParaRPr lang="en-US" dirty="0">
              <a:latin typeface="Comic Sans MS"/>
              <a:cs typeface="Comic Sans MS"/>
            </a:endParaRPr>
          </a:p>
          <a:p>
            <a:r>
              <a:rPr lang="en-US" b="1" dirty="0">
                <a:latin typeface="Comic Sans MS"/>
                <a:cs typeface="Comic Sans MS"/>
              </a:rPr>
              <a:t>Examples: </a:t>
            </a:r>
            <a:endParaRPr lang="en-US" dirty="0">
              <a:latin typeface="Comic Sans MS"/>
              <a:cs typeface="Comic Sans MS"/>
            </a:endParaRPr>
          </a:p>
          <a:p>
            <a:r>
              <a:rPr lang="en-US" dirty="0">
                <a:latin typeface="Comic Sans MS"/>
                <a:cs typeface="Comic Sans MS"/>
              </a:rPr>
              <a:t>--As a homework assignment, ask the students to create a 10 word vocabulary quiz with the questions on one side and the answer key on the back side.</a:t>
            </a:r>
          </a:p>
          <a:p>
            <a:r>
              <a:rPr lang="en-US" dirty="0">
                <a:latin typeface="Comic Sans MS"/>
                <a:cs typeface="Comic Sans MS"/>
              </a:rPr>
              <a:t>Once in class and the homework is checked in, the students crumple up the paper to create a paper “snowball” and throw it.  The kids have a “snowball” fight for a designated period of time (about 3 minutes). When the timer sounds, the students find a snowball, open it up and solve the quiz.  They check their answers on the back of the worksheet.</a:t>
            </a:r>
          </a:p>
          <a:p>
            <a:r>
              <a:rPr lang="en-US" dirty="0">
                <a:latin typeface="Comic Sans MS"/>
                <a:cs typeface="Comic Sans MS"/>
              </a:rPr>
              <a:t>--As a warm up or in class activity, ask the students to write a short paragraph description.  They can describe themselves, either physical features or personality, or the clothes they are wearing, etc.</a:t>
            </a:r>
          </a:p>
          <a:p>
            <a:r>
              <a:rPr lang="en-US" dirty="0">
                <a:latin typeface="Comic Sans MS"/>
                <a:cs typeface="Comic Sans MS"/>
              </a:rPr>
              <a:t>Once everyone has finished (give a time limit), ask the students to crumple up the sheet and begin the snowball fight.  When the timer sounds, the students find a snowball, open and read it.  Using the information, they need to identify who is being described. </a:t>
            </a:r>
          </a:p>
          <a:p>
            <a:r>
              <a:rPr lang="en-US" dirty="0">
                <a:latin typeface="Comic Sans MS"/>
                <a:cs typeface="Comic Sans MS"/>
              </a:rPr>
              <a:t>--As an in class activity ask the students to use the information of the unit to write a riddle type description.  This could be the items that are sold at a specific store, school supplies needed for a specific class, or activities done at a specific location.   </a:t>
            </a:r>
          </a:p>
          <a:p>
            <a:r>
              <a:rPr lang="en-US" dirty="0">
                <a:latin typeface="Comic Sans MS"/>
                <a:cs typeface="Comic Sans MS"/>
              </a:rPr>
              <a:t>Once everyone has finished (give a time limit), ask the students to crumple up the sheet and begin the snowball fight.  When the timer sounds, the students find a snowball, open and read it.  Using the information, they need to identify the answer to the riddle.  They can check the answer with the students who wrote the description</a:t>
            </a:r>
            <a:r>
              <a:rPr lang="en-US" dirty="0"/>
              <a:t>. </a:t>
            </a:r>
          </a:p>
          <a:p>
            <a:endParaRPr lang="en-US" dirty="0"/>
          </a:p>
          <a:p>
            <a:endParaRPr lang="en-US" sz="4000" dirty="0"/>
          </a:p>
        </p:txBody>
      </p:sp>
    </p:spTree>
    <p:extLst>
      <p:ext uri="{BB962C8B-B14F-4D97-AF65-F5344CB8AC3E}">
        <p14:creationId xmlns:p14="http://schemas.microsoft.com/office/powerpoint/2010/main" val="3084592508"/>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787</TotalTime>
  <Words>4312</Words>
  <Application>Microsoft Macintosh PowerPoint</Application>
  <PresentationFormat>Custom</PresentationFormat>
  <Paragraphs>289</Paragraphs>
  <Slides>44</Slides>
  <Notes>0</Notes>
  <HiddenSlides>0</HiddenSlides>
  <MMClips>0</MMClips>
  <ScaleCrop>false</ScaleCrop>
  <HeadingPairs>
    <vt:vector size="4" baseType="variant">
      <vt:variant>
        <vt:lpstr>Theme</vt:lpstr>
      </vt:variant>
      <vt:variant>
        <vt:i4>1</vt:i4>
      </vt:variant>
      <vt:variant>
        <vt:lpstr>Slide Titles</vt:lpstr>
      </vt:variant>
      <vt:variant>
        <vt:i4>44</vt:i4>
      </vt:variant>
    </vt:vector>
  </HeadingPairs>
  <TitlesOfParts>
    <vt:vector size="45" baseType="lpstr">
      <vt:lpstr>Office Theme</vt:lpstr>
      <vt:lpstr>Get them Involved, Get them Engaged!</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Dice game for verb conjugation</vt:lpstr>
      <vt:lpstr>Dice game for Conjugation</vt:lpstr>
      <vt:lpstr>Quiz Quiz Trade</vt:lpstr>
      <vt:lpstr>Hallway Circle Games</vt:lpstr>
      <vt:lpstr>PowerPoint Presentation</vt:lpstr>
      <vt:lpstr>PowerPoint Presentation</vt:lpstr>
      <vt:lpstr>The pool noodle game</vt:lpstr>
      <vt:lpstr>Grammar Personification</vt:lpstr>
      <vt:lpstr>Musical Verbs</vt:lpstr>
      <vt:lpstr>To speak</vt:lpstr>
      <vt:lpstr>To prefer</vt:lpstr>
      <vt:lpstr>To like</vt:lpstr>
      <vt:lpstr>To work</vt:lpstr>
      <vt:lpstr>To live</vt:lpstr>
      <vt:lpstr>To have</vt:lpstr>
      <vt:lpstr>To study</vt:lpstr>
      <vt:lpstr>To speak</vt:lpstr>
      <vt:lpstr>Where is Teddy?</vt:lpstr>
      <vt:lpstr>Body Building Game</vt:lpstr>
      <vt:lpstr>Steal my value…</vt:lpstr>
      <vt:lpstr>Quick Circle</vt:lpstr>
      <vt:lpstr>Musical Chairs</vt:lpstr>
      <vt:lpstr>Touch your nose and tap</vt:lpstr>
      <vt:lpstr>Hot and Cold</vt:lpstr>
      <vt:lpstr>PacMan</vt:lpstr>
      <vt:lpstr>PacMan (cont’d)</vt:lpstr>
      <vt:lpstr>Speed Writing</vt:lpstr>
      <vt:lpstr>Outburst!</vt:lpstr>
      <vt:lpstr>Random Word Chooser</vt:lpstr>
      <vt:lpstr>De la chance/Suerte with verbs</vt:lpstr>
      <vt:lpstr>Fun Websites to Try:</vt:lpstr>
      <vt:lpstr>Tic Tac Toe</vt:lpstr>
      <vt:lpstr>Kick Me</vt:lpstr>
      <vt:lpstr>The Buzz Box</vt:lpstr>
      <vt:lpstr>Maniac Marbles</vt:lpstr>
    </vt:vector>
  </TitlesOfParts>
  <Company>Canandaigua City School District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Bougez….Jouez… Apprenez!!!</dc:title>
  <dc:creator>Heidi Connell</dc:creator>
  <cp:lastModifiedBy>HCS</cp:lastModifiedBy>
  <cp:revision>37</cp:revision>
  <dcterms:created xsi:type="dcterms:W3CDTF">2014-03-06T17:55:27Z</dcterms:created>
  <dcterms:modified xsi:type="dcterms:W3CDTF">2016-02-28T23:11:20Z</dcterms:modified>
</cp:coreProperties>
</file>

<file path=docProps/thumbnail.jpeg>
</file>